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sldIdLst>
    <p:sldId id="256" r:id="rId2"/>
    <p:sldId id="318" r:id="rId3"/>
    <p:sldId id="320" r:id="rId4"/>
    <p:sldId id="290" r:id="rId5"/>
    <p:sldId id="291" r:id="rId6"/>
    <p:sldId id="292" r:id="rId7"/>
    <p:sldId id="293" r:id="rId8"/>
    <p:sldId id="294" r:id="rId9"/>
    <p:sldId id="295" r:id="rId10"/>
    <p:sldId id="317" r:id="rId11"/>
    <p:sldId id="296" r:id="rId12"/>
    <p:sldId id="298" r:id="rId13"/>
    <p:sldId id="265" r:id="rId14"/>
    <p:sldId id="299" r:id="rId15"/>
    <p:sldId id="300" r:id="rId16"/>
    <p:sldId id="284" r:id="rId17"/>
    <p:sldId id="302" r:id="rId18"/>
    <p:sldId id="304" r:id="rId19"/>
    <p:sldId id="303" r:id="rId20"/>
    <p:sldId id="267" r:id="rId21"/>
    <p:sldId id="305" r:id="rId22"/>
    <p:sldId id="270" r:id="rId23"/>
    <p:sldId id="307" r:id="rId24"/>
    <p:sldId id="306" r:id="rId25"/>
    <p:sldId id="321" r:id="rId26"/>
    <p:sldId id="324" r:id="rId27"/>
    <p:sldId id="309" r:id="rId28"/>
    <p:sldId id="315" r:id="rId29"/>
    <p:sldId id="322" r:id="rId30"/>
    <p:sldId id="323" r:id="rId31"/>
    <p:sldId id="312" r:id="rId32"/>
    <p:sldId id="31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  <a:srgbClr val="FF0066"/>
    <a:srgbClr val="4BFFC3"/>
    <a:srgbClr val="29FF29"/>
    <a:srgbClr val="BAFC14"/>
    <a:srgbClr val="FF5B5B"/>
    <a:srgbClr val="FF53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94670" autoAdjust="0"/>
  </p:normalViewPr>
  <p:slideViewPr>
    <p:cSldViewPr>
      <p:cViewPr varScale="1">
        <p:scale>
          <a:sx n="65" d="100"/>
          <a:sy n="65" d="100"/>
        </p:scale>
        <p:origin x="-10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97513777-F3A9-4DA2-BB2B-7CEB778FBDB5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A9C3FF1-B0FB-4973-B24D-69C7E449E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C904-86A2-43EA-BC5D-00257D7692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A2D22-702F-457C-885B-4024075900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CFB31-9DD4-4EE5-9CED-808931895B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F45BA-43B6-4B74-B184-744216354AC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FA0C-27ED-4786-BB73-5A7AC7F12B5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4F648-50D4-4872-B3F5-F0B122C8E1E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2E86-B5A0-4C89-85FE-25A271AE1E9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4767-55C5-4C0C-82A4-3CCAE4B6BB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A2F1C-807E-4DEA-82ED-6089435471F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6B32-CAF9-4919-A837-60A4FD3AB20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17CAB-F8DE-4F07-9E6A-4BCE21632D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7C9C-A42E-4E46-9673-92FFD875A9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27B02-4538-4193-A48C-4EF68313520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5D5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ru-RU" b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pPr>
              <a:defRPr/>
            </a:pPr>
            <a:fld id="{2C1DC7D9-8945-4EAC-AB1C-EB7816EBFB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0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0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1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1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1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1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1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1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2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2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2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2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2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2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3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3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3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3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  <p:sp>
          <p:nvSpPr>
            <p:cNvPr id="2973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  <p:sldLayoutId id="2147483660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media.treehugger.com/assets/images/2011/10/sacred-cow-eats-garbage-india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052513"/>
            <a:ext cx="7772400" cy="1152525"/>
          </a:xfrm>
        </p:spPr>
        <p:txBody>
          <a:bodyPr/>
          <a:lstStyle/>
          <a:p>
            <a:r>
              <a:rPr lang="ru-RU" sz="4000" smtClean="0"/>
              <a:t>Биосфера – сфера разумной деятельности человека</a:t>
            </a:r>
          </a:p>
        </p:txBody>
      </p:sp>
      <p:pic>
        <p:nvPicPr>
          <p:cNvPr id="16386" name="Picture 12" descr="5&amp;icy;&amp;yucy;&amp;ncy;&amp;yacy; - &amp;Vcy;&amp;scy;&amp;iecy;&amp;mcy;&amp;icy;&amp;rcy;&amp;ncy;&amp;ycy;&amp;jcy; &amp;dcy;&amp;iecy;&amp;ncy;&amp;softcy; &amp;ocy;&amp;kcy;&amp;rcy;&amp;ucy;&amp;zhcy;&amp;acy;&amp;yucy;&amp;shchcy;&amp;iecy;&amp;jcy; &amp;scy;&amp;rcy;&amp;iecy;&amp;dcy;&amp;ycy; - &amp;Kcy;&amp;acy;&amp;rcy;&amp;tcy;&amp;icy;&amp;ncy;&amp;kcy;&amp;acy; 18237/8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76475"/>
            <a:ext cx="6096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2238"/>
            <a:ext cx="7543800" cy="1074737"/>
          </a:xfrm>
        </p:spPr>
        <p:txBody>
          <a:bodyPr/>
          <a:lstStyle/>
          <a:p>
            <a:r>
              <a:rPr lang="ru-RU" sz="2400" smtClean="0"/>
              <a:t>Создание безотходных технологий и замкнутых циклов производства.</a:t>
            </a:r>
            <a:br>
              <a:rPr lang="ru-RU" sz="2400" smtClean="0"/>
            </a:br>
            <a:r>
              <a:rPr lang="ru-RU" sz="2400" smtClean="0"/>
              <a:t>Создание технологий переработки отходов.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00563" y="1719263"/>
            <a:ext cx="4186237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b="1" smtClean="0">
                <a:solidFill>
                  <a:srgbClr val="FE0000"/>
                </a:solidFill>
              </a:rPr>
              <a:t>Задача </a:t>
            </a:r>
            <a:r>
              <a:rPr lang="en-TT" sz="2600" b="1" smtClean="0">
                <a:solidFill>
                  <a:srgbClr val="FE0000"/>
                </a:solidFill>
              </a:rPr>
              <a:t>3</a:t>
            </a:r>
            <a:r>
              <a:rPr lang="ru-RU" sz="2600" smtClean="0"/>
              <a:t>  60 кг макулатуры сохраняет от вырубки 1 дерево, 1 т макулатуры экономит 200 кубических метров воды и 1000кВт/ч электроэнергии. Школа собрала за год 15т макулатуры. Сколько деревьев, воды и энергии сохранили школьники?</a:t>
            </a:r>
          </a:p>
        </p:txBody>
      </p:sp>
      <p:pic>
        <p:nvPicPr>
          <p:cNvPr id="25603" name="Picture 5" descr="&amp;Mcy;&amp;Kcy;&amp;Ocy;&amp;Ucy; &amp;Mcy;&amp;Ocy; &amp;gcy;.&amp;Icy;&amp;rcy;&amp;bcy;&amp;icy;&amp;tcy; &quot;C&amp;rcy;&amp;iecy;&amp;dcy;&amp;ncy;&amp;yacy;&amp;yacy; &amp;ocy;&amp;bcy;&amp;shchcy;&amp;iecy;&amp;ocy;&amp;bcy;&amp;rcy;&amp;acy;&amp;zcy;&amp;ocy;&amp;vcy;&amp;acy;&amp;tcy;&amp;iecy;&amp;lcy;&amp;softcy;&amp;ncy;&amp;acy;&amp;yacy; &amp;shcy;&amp;kcy;&amp;ocy;&amp;lcy;&amp;acy; 13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5370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8" descr="&amp;Scy;&amp;tcy;&amp;iecy;&amp;ncy;&amp;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25558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4663" y="549275"/>
            <a:ext cx="4402137" cy="5581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100" b="1" i="1" smtClean="0">
                <a:solidFill>
                  <a:srgbClr val="FE0000"/>
                </a:solidFill>
              </a:rPr>
              <a:t> </a:t>
            </a:r>
            <a:r>
              <a:rPr lang="ru-RU" sz="2100" b="1" i="1" smtClean="0"/>
              <a:t>Благодатные капли дождя всегда  радовали человека. Но   в некоторых районах земного шара они превратились в серьезную опасность - </a:t>
            </a:r>
            <a:r>
              <a:rPr lang="ru-RU" sz="2100" b="1" i="1" smtClean="0">
                <a:solidFill>
                  <a:srgbClr val="FE0000"/>
                </a:solidFill>
              </a:rPr>
              <a:t>кислотные дожди</a:t>
            </a:r>
            <a:r>
              <a:rPr lang="ru-RU" sz="2100" b="1" i="1" smtClean="0"/>
              <a:t>.    В Англии в 1952 году непроглядный туман окутал улицы и площади Лондона. 4 тыс. жителей он унес с собой! Частицы смога раздражали бронхи, легкие забивала слизь, кашель и сердечный приступ следовали за ними.  </a:t>
            </a:r>
            <a:r>
              <a:rPr lang="ru-RU" sz="2100" b="1" i="1" smtClean="0">
                <a:solidFill>
                  <a:srgbClr val="FE0000"/>
                </a:solidFill>
              </a:rPr>
              <a:t>Как образуется  кислотный дождь?</a:t>
            </a:r>
          </a:p>
        </p:txBody>
      </p:sp>
      <p:pic>
        <p:nvPicPr>
          <p:cNvPr id="26626" name="Picture 8" descr="is?bz_eCobu6sMBYIkR-d7yN-GzXhKHlN1MKUiPMKpW4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324008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&amp;ZHcy;&amp;icy;&amp;zcy;&amp;ncy;&amp;softcy; &amp;vcy; &amp;bcy;&amp;ocy;&amp;lcy;&amp;softcy;&amp;shcy;&amp;ocy;&amp;mcy; &amp;gcy;&amp;ocy;&amp;rcy;&amp;ocy;&amp;dcy;&amp;iecy; &amp;ocy;&amp;pcy;&amp;acy;&amp;scy;&amp;ncy;&amp;acy; &amp;dcy;&amp;lcy;&amp;yacy; &amp;zcy;&amp;dcy;&amp;ocy;&amp;rcy;&amp;ocy;&amp;vcy;&amp;softcy;&amp;yacy;. &amp;Pcy;&amp;ocy;&amp;rcy;&amp;acy; &quot;&amp;pcy;&amp;ocy;&amp;dcy;&amp;kcy;&amp;acy;&amp;rcy;&amp;mcy;&amp;lcy;&amp;icy;&amp;vcy;&amp;acy;&amp;tcy;&amp;softcy;&quot; &amp;ocy;&amp;rcy;&amp;gcy;&amp;acy;&amp;ncy;&amp;icy;&amp;zcy;&amp;mcy; - MarketG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644900"/>
            <a:ext cx="38877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549275"/>
            <a:ext cx="7772400" cy="1470025"/>
          </a:xfrm>
        </p:spPr>
        <p:txBody>
          <a:bodyPr/>
          <a:lstStyle/>
          <a:p>
            <a:pPr algn="r" eaLnBrk="1" hangingPunct="1"/>
            <a:r>
              <a:rPr lang="ru-RU" sz="4800" smtClean="0"/>
              <a:t>Показания рН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19138" y="3429000"/>
            <a:ext cx="8424862" cy="5762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800" smtClean="0"/>
              <a:t>  Кислая               Нейтральная            Щелочная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979613" y="3068638"/>
            <a:ext cx="5580062" cy="36036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/>
          </a:p>
        </p:txBody>
      </p:sp>
      <p:sp>
        <p:nvSpPr>
          <p:cNvPr id="27652" name="WordArt 6"/>
          <p:cNvSpPr>
            <a:spLocks noChangeArrowheads="1" noChangeShapeType="1" noTextEdit="1"/>
          </p:cNvSpPr>
          <p:nvPr/>
        </p:nvSpPr>
        <p:spPr bwMode="auto">
          <a:xfrm>
            <a:off x="4643438" y="2420938"/>
            <a:ext cx="215900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latin typeface="Arial"/>
                <a:cs typeface="Arial"/>
              </a:rPr>
              <a:t>7</a:t>
            </a:r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 flipV="1">
            <a:off x="7092950" y="2636838"/>
            <a:ext cx="2873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>
            <a:off x="7092950" y="2781300"/>
            <a:ext cx="2873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>
            <a:off x="2051050" y="2636838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 flipH="1">
            <a:off x="2051050" y="2781300"/>
            <a:ext cx="2889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WordArt 13"/>
          <p:cNvSpPr>
            <a:spLocks noChangeArrowheads="1" noChangeShapeType="1" noTextEdit="1"/>
          </p:cNvSpPr>
          <p:nvPr/>
        </p:nvSpPr>
        <p:spPr bwMode="auto">
          <a:xfrm>
            <a:off x="1331913" y="4868863"/>
            <a:ext cx="6048375" cy="830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Чистый дождь   рН = 5,6</a:t>
            </a:r>
          </a:p>
          <a:p>
            <a:pPr algn="ctr"/>
            <a:r>
              <a:rPr lang="ru-RU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Кислотный дождь   рН &lt; 5,0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 descr="Пергамент"/>
          <p:cNvSpPr txBox="1">
            <a:spLocks noChangeArrowheads="1"/>
          </p:cNvSpPr>
          <p:nvPr/>
        </p:nvSpPr>
        <p:spPr bwMode="auto">
          <a:xfrm>
            <a:off x="1042988" y="1412875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SO</a:t>
            </a:r>
            <a:r>
              <a:rPr lang="en-US" sz="3600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+H</a:t>
            </a:r>
            <a:r>
              <a:rPr lang="en-US" sz="3600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O=H</a:t>
            </a:r>
            <a:r>
              <a:rPr lang="en-US" sz="3600" baseline="-2500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SO</a:t>
            </a:r>
            <a:r>
              <a:rPr lang="en-US" sz="3600" baseline="-2500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ru-RU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6387" name="Picture 3" descr="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5038"/>
            <a:ext cx="9144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74882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>
                <a:solidFill>
                  <a:srgbClr val="D60093"/>
                </a:solidFill>
                <a:latin typeface="Tahoma" pitchFamily="34" charset="0"/>
              </a:rPr>
              <a:t> ОБРАЗОВАНИЕ КИСЛОТНЫХ ДОЖДЕЙ В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4300" smtClean="0">
                <a:solidFill>
                  <a:srgbClr val="CC0000"/>
                </a:solidFill>
              </a:rPr>
              <a:t>Причины образования кислотных дождей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4888" y="6453188"/>
            <a:ext cx="1728787" cy="404812"/>
          </a:xfrm>
        </p:spPr>
        <p:txBody>
          <a:bodyPr/>
          <a:lstStyle/>
          <a:p>
            <a:pPr marL="0" indent="179388">
              <a:lnSpc>
                <a:spcPct val="80000"/>
              </a:lnSpc>
              <a:buClr>
                <a:srgbClr val="CC0000"/>
              </a:buClr>
            </a:pPr>
            <a:r>
              <a:rPr lang="ru-RU" sz="1800" smtClean="0"/>
              <a:t>вулканы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187450" y="1628775"/>
            <a:ext cx="4392613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l"/>
            </a:pPr>
            <a:r>
              <a:rPr lang="ru-RU" b="0"/>
              <a:t>Естественные причины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476375" y="6497638"/>
            <a:ext cx="1295400" cy="36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l"/>
            </a:pPr>
            <a:r>
              <a:rPr lang="ru-RU" b="0"/>
              <a:t>гроза</a:t>
            </a:r>
          </a:p>
        </p:txBody>
      </p:sp>
      <p:pic>
        <p:nvPicPr>
          <p:cNvPr id="29701" name="Picture 6" descr="000407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133600"/>
            <a:ext cx="3317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vulcan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557338"/>
            <a:ext cx="39592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Kluche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3956050"/>
            <a:ext cx="35290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o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412875"/>
            <a:ext cx="33178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spravochnik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1525" y="2244725"/>
            <a:ext cx="25209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z="4300" smtClean="0">
                <a:solidFill>
                  <a:srgbClr val="CC0000"/>
                </a:solidFill>
              </a:rPr>
              <a:t>Причины образования кислотных дождей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187450" y="1628775"/>
            <a:ext cx="4392613" cy="64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l"/>
            </a:pPr>
            <a:r>
              <a:rPr lang="ru-RU" b="0"/>
              <a:t>Искусственные источники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5975350" y="5202238"/>
            <a:ext cx="3168650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indent="1793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l"/>
            </a:pPr>
            <a:r>
              <a:rPr lang="ru-RU" sz="1500" b="0"/>
              <a:t>минеральные удобрения</a:t>
            </a:r>
          </a:p>
          <a:p>
            <a:pPr indent="1793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l"/>
            </a:pPr>
            <a:r>
              <a:rPr lang="ru-RU" sz="1500" b="0"/>
              <a:t>сжигание топлива</a:t>
            </a:r>
          </a:p>
          <a:p>
            <a:pPr indent="1793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l"/>
            </a:pPr>
            <a:r>
              <a:rPr lang="ru-RU" sz="1500" b="0"/>
              <a:t>топливо самолетов</a:t>
            </a:r>
          </a:p>
          <a:p>
            <a:pPr indent="1793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l"/>
            </a:pPr>
            <a:r>
              <a:rPr lang="ru-RU" sz="1500" b="0"/>
              <a:t>нефтепереработка</a:t>
            </a:r>
          </a:p>
          <a:p>
            <a:pPr indent="1793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l"/>
            </a:pPr>
            <a:r>
              <a:rPr lang="ru-RU" sz="1500" b="0"/>
              <a:t>автотранспорт</a:t>
            </a:r>
          </a:p>
          <a:p>
            <a:pPr indent="179388" eaLnBrk="0" hangingPunct="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70000"/>
              <a:buFont typeface="Wingdings" pitchFamily="2" charset="2"/>
              <a:buChar char="l"/>
            </a:pPr>
            <a:endParaRPr lang="ru-RU" sz="1500" b="0"/>
          </a:p>
        </p:txBody>
      </p:sp>
      <p:pic>
        <p:nvPicPr>
          <p:cNvPr id="31750" name="Picture 7" descr="00171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250825" y="2060575"/>
            <a:ext cx="2590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J01446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4221163"/>
            <a:ext cx="365760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3350" y="333375"/>
            <a:ext cx="4752975" cy="7921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smtClean="0"/>
              <a:t>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smtClean="0"/>
              <a:t>В чем  опасность                                             кислотных дождей</a:t>
            </a:r>
            <a:r>
              <a:rPr lang="ru-RU" sz="1600" b="1" smtClean="0"/>
              <a:t>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Архитектура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smtClean="0"/>
          </a:p>
        </p:txBody>
      </p:sp>
      <p:pic>
        <p:nvPicPr>
          <p:cNvPr id="33794" name="Picture 7" descr="taji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44675"/>
            <a:ext cx="4038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8" descr="acid_rain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40322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>
                <a:solidFill>
                  <a:schemeClr val="accent2"/>
                </a:solidFill>
              </a:rPr>
              <a:t>Последствия кислотных дождей</a:t>
            </a:r>
            <a:br>
              <a:rPr lang="ru-RU" smtClean="0">
                <a:solidFill>
                  <a:schemeClr val="accent2"/>
                </a:solidFill>
              </a:rPr>
            </a:br>
            <a:r>
              <a:rPr lang="ru-RU" smtClean="0">
                <a:solidFill>
                  <a:schemeClr val="accent2"/>
                </a:solidFill>
              </a:rPr>
              <a:t>в архитектуре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3816350" cy="1728787"/>
          </a:xfrm>
        </p:spPr>
        <p:txBody>
          <a:bodyPr/>
          <a:lstStyle/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rgbClr val="0000FF"/>
                </a:solidFill>
              </a:rPr>
              <a:t>Кислотные осадки разрушают сооружения из мрамора и известняка. </a:t>
            </a:r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endParaRPr lang="ru-RU" sz="1600" smtClean="0">
              <a:solidFill>
                <a:srgbClr val="0000FF"/>
              </a:solidFill>
            </a:endParaRPr>
          </a:p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rgbClr val="0000FF"/>
                </a:solidFill>
              </a:rPr>
              <a:t>Исторические памятники Греции и Рима, простояв тысячелетия, за последние годы разрушаются прямо на глазах. </a:t>
            </a:r>
          </a:p>
        </p:txBody>
      </p:sp>
      <p:pic>
        <p:nvPicPr>
          <p:cNvPr id="34819" name="Picture 4" descr="00046762"/>
          <p:cNvPicPr>
            <a:picLocks noChangeAspect="1" noChangeArrowheads="1"/>
          </p:cNvPicPr>
          <p:nvPr/>
        </p:nvPicPr>
        <p:blipFill>
          <a:blip r:embed="rId3">
            <a:lum bright="24000" contrast="24000"/>
          </a:blip>
          <a:srcRect/>
          <a:stretch>
            <a:fillRect/>
          </a:stretch>
        </p:blipFill>
        <p:spPr bwMode="auto">
          <a:xfrm>
            <a:off x="4859338" y="1341438"/>
            <a:ext cx="40671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00046766"/>
          <p:cNvPicPr>
            <a:picLocks noChangeAspect="1" noChangeArrowheads="1"/>
          </p:cNvPicPr>
          <p:nvPr/>
        </p:nvPicPr>
        <p:blipFill>
          <a:blip r:embed="rId4">
            <a:lum bright="12000" contrast="18000"/>
          </a:blip>
          <a:srcRect/>
          <a:stretch>
            <a:fillRect/>
          </a:stretch>
        </p:blipFill>
        <p:spPr bwMode="auto">
          <a:xfrm>
            <a:off x="250825" y="3808413"/>
            <a:ext cx="49688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 descr="J0145705"/>
          <p:cNvPicPr>
            <a:picLocks noChangeAspect="1" noChangeArrowheads="1"/>
          </p:cNvPicPr>
          <p:nvPr/>
        </p:nvPicPr>
        <p:blipFill>
          <a:blip r:embed="rId3">
            <a:lum bright="18000" contrast="18000"/>
          </a:blip>
          <a:srcRect/>
          <a:stretch>
            <a:fillRect/>
          </a:stretch>
        </p:blipFill>
        <p:spPr bwMode="auto">
          <a:xfrm>
            <a:off x="3059113" y="0"/>
            <a:ext cx="6084887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AutoShape 4"/>
          <p:cNvSpPr>
            <a:spLocks noChangeArrowheads="1"/>
          </p:cNvSpPr>
          <p:nvPr/>
        </p:nvSpPr>
        <p:spPr bwMode="auto">
          <a:xfrm>
            <a:off x="4787900" y="4581525"/>
            <a:ext cx="4105275" cy="1584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FB25">
                  <a:alpha val="67000"/>
                </a:srgbClr>
              </a:gs>
              <a:gs pos="100000">
                <a:srgbClr val="C9C91E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ru-RU" sz="1600">
                <a:latin typeface="Verdana" pitchFamily="34" charset="0"/>
              </a:rPr>
              <a:t>Такая же судьба грозит </a:t>
            </a:r>
            <a:br>
              <a:rPr lang="ru-RU" sz="1600">
                <a:latin typeface="Verdana" pitchFamily="34" charset="0"/>
              </a:rPr>
            </a:br>
            <a:r>
              <a:rPr lang="ru-RU" sz="1600">
                <a:latin typeface="Verdana" pitchFamily="34" charset="0"/>
              </a:rPr>
              <a:t>и Тадж-Махалу – </a:t>
            </a:r>
            <a:br>
              <a:rPr lang="ru-RU" sz="1600">
                <a:latin typeface="Verdana" pitchFamily="34" charset="0"/>
              </a:rPr>
            </a:br>
            <a:r>
              <a:rPr lang="ru-RU" sz="1600">
                <a:latin typeface="Verdana" pitchFamily="34" charset="0"/>
              </a:rPr>
              <a:t>шедевру индийской архитектуры </a:t>
            </a:r>
            <a:br>
              <a:rPr lang="ru-RU" sz="1600">
                <a:latin typeface="Verdana" pitchFamily="34" charset="0"/>
              </a:rPr>
            </a:br>
            <a:r>
              <a:rPr lang="ru-RU" sz="1600">
                <a:latin typeface="Verdana" pitchFamily="34" charset="0"/>
              </a:rPr>
              <a:t>периода Великих моголов, </a:t>
            </a:r>
            <a:br>
              <a:rPr lang="ru-RU" sz="1600">
                <a:latin typeface="Verdana" pitchFamily="34" charset="0"/>
              </a:rPr>
            </a:br>
            <a:r>
              <a:rPr lang="ru-RU" sz="1600">
                <a:latin typeface="Verdana" pitchFamily="34" charset="0"/>
              </a:rPr>
              <a:t>в Лондоне - Тауэру и </a:t>
            </a:r>
            <a:br>
              <a:rPr lang="ru-RU" sz="1600">
                <a:latin typeface="Verdana" pitchFamily="34" charset="0"/>
              </a:rPr>
            </a:br>
            <a:r>
              <a:rPr lang="ru-RU" sz="1600">
                <a:latin typeface="Verdana" pitchFamily="34" charset="0"/>
              </a:rPr>
              <a:t>Вестминстерскому </a:t>
            </a:r>
            <a:br>
              <a:rPr lang="ru-RU" sz="1600">
                <a:latin typeface="Verdana" pitchFamily="34" charset="0"/>
              </a:rPr>
            </a:br>
            <a:r>
              <a:rPr lang="ru-RU" sz="1600">
                <a:latin typeface="Verdana" pitchFamily="34" charset="0"/>
              </a:rPr>
              <a:t>аббатству…</a:t>
            </a:r>
          </a:p>
        </p:txBody>
      </p:sp>
      <p:pic>
        <p:nvPicPr>
          <p:cNvPr id="36867" name="Picture 5" descr="tower-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561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westmins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68638"/>
            <a:ext cx="4787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3673475" cy="633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Многие скульптуры и здания в Риме, Венеции и других городах, за несколько последних десятилетии получили большие повреждения, чем за все предыдущее время. Под угрозой полного разрушения в результате действия кислотных осадков находятся более 50 тыс. скульптур скального "Города Будд" под Юньанем в Китае, построенного 15 веков назад.</a:t>
            </a:r>
          </a:p>
        </p:txBody>
      </p:sp>
      <p:pic>
        <p:nvPicPr>
          <p:cNvPr id="38914" name="Picture 5" descr="&amp;Scy;&amp;tcy;&amp;acy;&amp;tcy;&amp;ucy;&amp;yacy; &amp;Bcy;&amp;ucy;&amp;dcy;&amp;d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068638"/>
            <a:ext cx="460851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6" descr="Untitled Docu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0"/>
            <a:ext cx="47529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24300" y="981075"/>
            <a:ext cx="4762500" cy="51498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>
                <a:solidFill>
                  <a:srgbClr val="FE0000"/>
                </a:solidFill>
              </a:rPr>
              <a:t>   « Мир достаточно велик, чтобы удовлетворить нужды любого человека, но слишком мал, чтобы удовлетворить людскую жадность.» </a:t>
            </a:r>
            <a:endParaRPr lang="ru-RU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                                  </a:t>
            </a:r>
            <a:r>
              <a:rPr lang="ru-RU" b="1" smtClean="0">
                <a:solidFill>
                  <a:srgbClr val="0000FF"/>
                </a:solidFill>
              </a:rPr>
              <a:t>Махатма Ганди</a:t>
            </a:r>
          </a:p>
        </p:txBody>
      </p:sp>
      <p:pic>
        <p:nvPicPr>
          <p:cNvPr id="17410" name="Picture 7" descr="&amp;Scy;&amp;ocy;&amp;scy;&amp;tcy;&amp;rcy;&amp;acy;&amp;dcy;&amp;acy;&amp;ncy;&amp;icy;&amp;iecy; &amp;kcy; &amp;zhcy;&amp;icy;&amp;vcy;&amp;ocy;&amp;tcy;&amp;ncy;&amp;ycy;&amp;mcy; / Animal Compassion: July 2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31686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4691063" cy="714375"/>
          </a:xfrm>
        </p:spPr>
        <p:txBody>
          <a:bodyPr/>
          <a:lstStyle/>
          <a:p>
            <a:pPr algn="ctr" eaLnBrk="1" hangingPunct="1"/>
            <a:r>
              <a:rPr lang="ru-RU" smtClean="0"/>
              <a:t>Растения 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5013325"/>
            <a:ext cx="7775575" cy="287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500" b="1" i="1" smtClean="0"/>
              <a:t>    </a:t>
            </a:r>
            <a:endParaRPr lang="ru-RU" sz="1500" smtClean="0"/>
          </a:p>
        </p:txBody>
      </p:sp>
      <p:pic>
        <p:nvPicPr>
          <p:cNvPr id="39939" name="Picture 7" descr="politic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52513"/>
            <a:ext cx="4176712" cy="4438650"/>
          </a:xfrm>
        </p:spPr>
      </p:pic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5292725" y="4437063"/>
            <a:ext cx="338296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0"/>
          </a:p>
          <a:p>
            <a:pPr algn="ctr">
              <a:spcBef>
                <a:spcPct val="50000"/>
              </a:spcBef>
            </a:pPr>
            <a:r>
              <a:rPr lang="ru-RU" b="0"/>
              <a:t>Разрушение целлюлозы,</a:t>
            </a:r>
          </a:p>
          <a:p>
            <a:r>
              <a:rPr lang="ru-RU" b="0"/>
              <a:t>всасывание тяжелых металлов</a:t>
            </a:r>
          </a:p>
        </p:txBody>
      </p:sp>
      <p:pic>
        <p:nvPicPr>
          <p:cNvPr id="39941" name="Picture 6" descr="&amp;Kcy;&amp;icy;&amp;scy;&amp;lcy;&amp;ocy;&amp;tcy;&amp;ncy;&amp;ycy;&amp;iecy; &amp;dcy;&amp;ocy;&amp;zhcy;&amp;dcy;&amp;icy; EcoTechBlog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038"/>
            <a:ext cx="45720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4375"/>
          </a:xfrm>
        </p:spPr>
        <p:txBody>
          <a:bodyPr anchor="ctr"/>
          <a:lstStyle/>
          <a:p>
            <a:r>
              <a:rPr lang="ru-RU" sz="2800" smtClean="0">
                <a:solidFill>
                  <a:srgbClr val="0000FF"/>
                </a:solidFill>
              </a:rPr>
              <a:t>Закисление водных объектов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445125"/>
            <a:ext cx="8496300" cy="1412875"/>
          </a:xfrm>
        </p:spPr>
        <p:txBody>
          <a:bodyPr/>
          <a:lstStyle/>
          <a:p>
            <a:pPr marL="0" indent="539750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В своей эволюции живые организмы выработали приспособления к среде обитания, однако они могут нормально существовать только в определенном интервале рН. Изменения рН влечет за собой глубокие биохимические перестройки водных экосистем.</a:t>
            </a:r>
          </a:p>
        </p:txBody>
      </p:sp>
      <p:pic>
        <p:nvPicPr>
          <p:cNvPr id="40963" name="Picture 4" descr="65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7921625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Воздействие на человека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    Болезни легких, сердца, почек, печени, центральной нервной системы, онкологические заболевания, преждевременное старение.</a:t>
            </a:r>
          </a:p>
        </p:txBody>
      </p:sp>
      <p:pic>
        <p:nvPicPr>
          <p:cNvPr id="43011" name="Picture 10" descr="is?oYdWXdcZ4v6lP5f2UsrRjrw_EIhVuxiAoaD5lCFcIj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1700213"/>
            <a:ext cx="3671888" cy="3500437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66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73025"/>
            <a:ext cx="5400675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5580063" y="798513"/>
            <a:ext cx="332581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FF"/>
                </a:solidFill>
                <a:latin typeface="Verdana" pitchFamily="34" charset="0"/>
              </a:rPr>
              <a:t>Ежегодно в атмосферу Земли выбрасывается около 200 млн. т твердых частиц (пыль, сажа и др.), 200 млн.т сернистого газа (SO2), 700 млн. т оксида углерода (II), 150 млн. т оксидов азота (NOx), что составляет в сумме более 1 млрд. т вредных веществ.</a:t>
            </a:r>
            <a:br>
              <a:rPr lang="ru-RU" sz="2000">
                <a:solidFill>
                  <a:srgbClr val="0000FF"/>
                </a:solidFill>
                <a:latin typeface="Verdana" pitchFamily="34" charset="0"/>
              </a:rPr>
            </a:br>
            <a:endParaRPr lang="ru-RU" sz="2000">
              <a:solidFill>
                <a:srgbClr val="0000FF"/>
              </a:solidFill>
              <a:latin typeface="Verdana" pitchFamily="34" charset="0"/>
            </a:endParaRPr>
          </a:p>
          <a:p>
            <a:endParaRPr lang="ru-RU" sz="2400">
              <a:solidFill>
                <a:srgbClr val="0000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smtClean="0"/>
              <a:t>                               </a:t>
            </a:r>
            <a:r>
              <a:rPr lang="ru-RU" sz="2400" b="1" smtClean="0"/>
              <a:t>Задача </a:t>
            </a:r>
            <a:r>
              <a:rPr lang="en-TT" sz="2400" b="1" smtClean="0"/>
              <a:t>4</a:t>
            </a:r>
            <a:r>
              <a:rPr lang="ru-RU" sz="2400" b="1" smtClean="0"/>
              <a:t>.</a:t>
            </a:r>
            <a:endParaRPr lang="ru-RU" sz="2400" b="1" i="1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/>
              <a:t>     Главным источником загрязнения окружающей среды в городе служит автомобильный транспорт и промышленные предприятия. </a:t>
            </a:r>
            <a:r>
              <a:rPr lang="ru-RU" sz="2400" b="1" i="1" smtClean="0">
                <a:solidFill>
                  <a:srgbClr val="FE0000"/>
                </a:solidFill>
              </a:rPr>
              <a:t>Какой вы видите выход, из создавшейся ситуации</a:t>
            </a:r>
            <a:r>
              <a:rPr lang="ru-RU" sz="2400" b="1" i="1" smtClean="0"/>
              <a:t>, зная, что за вегетационный период дерево, имеющее 100 кг листьев, может без ущерба для себя уничтожить свыше 500г сернистого газа и 250г хлора. </a:t>
            </a:r>
            <a:r>
              <a:rPr lang="ru-RU" sz="2400" b="1" i="1" smtClean="0">
                <a:solidFill>
                  <a:srgbClr val="FE0000"/>
                </a:solidFill>
              </a:rPr>
              <a:t>Рассчитайте, сколько указанных газов уничтожит лесополоса,  состоящая из 500 деревьев.</a:t>
            </a:r>
            <a:r>
              <a:rPr lang="ru-RU" sz="2400" b="1" i="1" smtClean="0"/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/>
              <a:t>                                      Задача </a:t>
            </a:r>
            <a:r>
              <a:rPr lang="en-TT" sz="2400" b="1" i="1" smtClean="0"/>
              <a:t>5</a:t>
            </a:r>
            <a:endParaRPr lang="ru-RU" sz="2400" b="1" i="1" smtClean="0"/>
          </a:p>
          <a:p>
            <a:pPr>
              <a:lnSpc>
                <a:spcPct val="90000"/>
              </a:lnSpc>
            </a:pPr>
            <a:r>
              <a:rPr lang="ru-RU" sz="2400" b="1" i="1" smtClean="0"/>
              <a:t>Один вяз за сезон улавливает из воздуха 120 г сернистого газа, вяз живет 400 лет. Сколько сернистого газа уничтожит вяз за свою жизнь?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789363"/>
            <a:ext cx="8229600" cy="4411662"/>
          </a:xfrm>
        </p:spPr>
        <p:txBody>
          <a:bodyPr/>
          <a:lstStyle/>
          <a:p>
            <a:r>
              <a:rPr lang="ru-RU" sz="1800" b="1" smtClean="0"/>
              <a:t>В Сингапуре состоится открытие нового парка. Главной его достопримечательностью являются несколько искусственных деревьев высотой 50 метров с интегрированными солнечными панелями.</a:t>
            </a:r>
            <a:r>
              <a:rPr lang="ru-RU" sz="1800" smtClean="0"/>
              <a:t> </a:t>
            </a:r>
            <a:r>
              <a:rPr lang="ru-RU" sz="1800" b="1" smtClean="0"/>
              <a:t>Накопленная солнечная энергия, преобразованная в электрическую, будет направлена на поддержание работы климатических систем, обеспечивающих идеальную температуру и влажность на всей территории нового парка. Дождевая вода пригодится для полива растений, ну а большие габариты деревьев, их могучий ствол и большие ветки смогут укрыть посетителей парка от беспощадного солнца и подарить им прохладу тенька .</a:t>
            </a:r>
          </a:p>
        </p:txBody>
      </p:sp>
      <p:pic>
        <p:nvPicPr>
          <p:cNvPr id="47107" name="Picture 5" descr="&amp;Fcy;&amp;ocy;&amp;tcy;&amp;ocy;: dailymail.co.uk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7900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 descr="22222222222222_98119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0"/>
            <a:ext cx="428466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500" smtClean="0"/>
              <a:t>Экологический мониторинг – слежение за состоянием среды.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95738" y="1719263"/>
            <a:ext cx="4691062" cy="44116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 b="1" i="1" smtClean="0"/>
              <a:t>                            Задача </a:t>
            </a:r>
            <a:r>
              <a:rPr lang="en-TT" sz="2100" b="1" i="1" smtClean="0"/>
              <a:t>6</a:t>
            </a:r>
            <a:endParaRPr lang="ru-RU" sz="210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/>
              <a:t>    В результате аварийного сброса сточных вод, в которых содержалось 60 г сурьмы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/>
              <a:t>    (М сурьмы ), было загрязнено пастбище площадью 1000 м2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 smtClean="0"/>
              <a:t>    (</a:t>
            </a:r>
            <a:r>
              <a:rPr lang="en-US" sz="2100" smtClean="0"/>
              <a:t>S</a:t>
            </a:r>
            <a:r>
              <a:rPr lang="ru-RU" sz="2100" smtClean="0"/>
              <a:t>  ), глубина проникновения вод составляет 0,5 м (</a:t>
            </a:r>
            <a:r>
              <a:rPr lang="en-US" sz="2100" smtClean="0"/>
              <a:t>h</a:t>
            </a:r>
            <a:r>
              <a:rPr lang="ru-RU" sz="2100" smtClean="0"/>
              <a:t>). </a:t>
            </a:r>
            <a:r>
              <a:rPr lang="ru-RU" sz="2100" smtClean="0">
                <a:solidFill>
                  <a:srgbClr val="FE0000"/>
                </a:solidFill>
              </a:rPr>
              <a:t>Можно ли пить молоко коров, которые паслись на этом пастбище, если в каждом звене пищевой цепи происходит накопление токсичных веществ в 10-кратном размере?</a:t>
            </a:r>
            <a:r>
              <a:rPr lang="ru-RU" sz="2100" smtClean="0"/>
              <a:t> ПДК сурьмы в молоке 0,05 мг/кг.</a:t>
            </a:r>
          </a:p>
        </p:txBody>
      </p:sp>
      <p:pic>
        <p:nvPicPr>
          <p:cNvPr id="55300" name="Picture 4" descr="&amp;Kcy;&amp;ocy;&amp;rcy;&amp;ocy;&amp;vcy;&amp;ycy; &amp;ucy;&amp;zhcy;&amp;iecy; &amp;ncy;&amp;iecy; &amp;chcy;&amp;acy;&amp;scy;&amp;tcy;&amp;softcy; &amp;rcy;&amp;iecy;&amp;lcy;&amp;icy;&amp;gcy;&amp;icy;&amp;icy;: &amp;icy;&amp;ncy;&amp;dcy;&amp;ucy;&amp;scy;&amp;ycy; &amp;ucy;&amp;bcy;&amp;icy;&amp;vcy;&amp;acy;&amp;yucy;&amp;tcy; &amp;scy;&amp;vcy;&amp;yacy;&amp;shchcy;&amp;iecy;&amp;ncy;&amp;ncy;&amp;ycy;&amp;khcy; &amp;zhcy;&amp;icy;&amp;vcy;&amp;ocy;&amp;tcy;&amp;ncy;&amp;ycy;&amp;khcy; &quot; &amp;Ocy;&amp;bcy;&amp;ocy; &amp;vcy;&amp;scy;&amp;iecy;&amp;mcy; &amp;vcy; &amp;mcy;&amp;icy;&amp;rcy;&amp;iecy;, &amp;kcy;&amp;rcy;&amp;ocy;&amp;mcy;&amp;iecy; &amp;pcy;&amp;ocy;&amp;lcy;&amp;icy;&amp;tcy;&amp;icy;&amp;kcy;&amp;icy;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95288" y="1484313"/>
            <a:ext cx="38163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&amp;Rcy;&amp;ocy;&amp;lcy;&amp;icy;&amp;kcy;&amp;icy; &amp;icy;&amp;zcy; &amp;kcy;&amp;acy;&amp;tcy;&amp;iecy;&amp;gcy;&amp;ocy;&amp;rcy;&amp;icy;&amp;icy; &quot;&amp;Mcy;&amp;ucy;&amp;lcy;&amp;softcy;&amp;tcy;&amp;fcy;&amp;icy;&amp;lcy;&amp;softcy;&amp;mcy;&amp;ycy;&quot; - &amp;Fcy;&amp;icy;&amp;lcy;&amp;softcy;&amp;mcy;&amp;ycy; &amp;scy;&amp;mcy;&amp;ocy;&amp;tcy;&amp;rcy;&amp;iecy;&amp;tcy;&amp;softcy; &amp;ocy;&amp;ncy;&amp;lcy;&amp;acy;&amp;j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581525"/>
            <a:ext cx="3816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836613"/>
            <a:ext cx="4546600" cy="6408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FE0000"/>
                </a:solidFill>
              </a:rPr>
              <a:t>Разработка биологических методов борьбы с вредителями с/х.</a:t>
            </a:r>
            <a:endParaRPr lang="ru-RU" altLang="ko-KR" sz="1800" b="1" smtClean="0">
              <a:solidFill>
                <a:srgbClr val="FE0000"/>
              </a:solidFill>
            </a:endParaRPr>
          </a:p>
          <a:p>
            <a:pPr>
              <a:lnSpc>
                <a:spcPct val="80000"/>
              </a:lnSpc>
            </a:pPr>
            <a:endParaRPr lang="ru-RU" altLang="ko-KR" sz="1800" b="1" smtClean="0">
              <a:solidFill>
                <a:srgbClr val="FE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ko-KR" sz="1800" b="1" smtClean="0">
                <a:solidFill>
                  <a:srgbClr val="FE0000"/>
                </a:solidFill>
              </a:rPr>
              <a:t>Задача </a:t>
            </a:r>
            <a:r>
              <a:rPr lang="en-TT" altLang="ko-KR" sz="1800" b="1" smtClean="0">
                <a:solidFill>
                  <a:srgbClr val="FE0000"/>
                </a:solidFill>
                <a:ea typeface="굴림" pitchFamily="34" charset="-127"/>
              </a:rPr>
              <a:t>7</a:t>
            </a:r>
            <a:r>
              <a:rPr lang="ru-RU" altLang="ko-KR" sz="1800" b="1" smtClean="0">
                <a:solidFill>
                  <a:srgbClr val="FE0000"/>
                </a:solidFill>
              </a:rPr>
              <a:t>.</a:t>
            </a:r>
            <a:r>
              <a:rPr lang="ru-RU" altLang="ko-KR" sz="1800" b="1" smtClean="0"/>
              <a:t>  Взрослая синица в период выкармливания в день приносит корм в гнездо 400 раз. Птенцы остаются в гнезде 21 день. Допустим, что в саду живут 10 пар синиц. Сколько яблок(в тоннах) могут сберечь от гусениц синицы ,за период выкармливания птенцов,  если предположить, что они употребляют в этот период только этих насекомых?</a:t>
            </a:r>
            <a:r>
              <a:rPr lang="ru-RU" altLang="ko-KR" sz="1800" smtClean="0"/>
              <a:t> </a:t>
            </a:r>
            <a:r>
              <a:rPr lang="ru-RU" altLang="ko-KR" sz="1800" b="1" smtClean="0"/>
              <a:t>МАССА ГУСЕНИЦЫ ОКОЛО 0,5 г</a:t>
            </a:r>
            <a:r>
              <a:rPr lang="ru-RU" altLang="ko-KR" sz="1800" smtClean="0"/>
              <a:t>, </a:t>
            </a:r>
            <a:r>
              <a:rPr lang="ru-RU" altLang="ko-KR" sz="1800" b="1" smtClean="0"/>
              <a:t>а содержание сухих веществ в яблоках не превышает 5%.</a:t>
            </a:r>
            <a:r>
              <a:rPr lang="ru-RU" altLang="ko-KR" sz="1800" smtClean="0"/>
              <a:t> </a:t>
            </a:r>
            <a:endParaRPr lang="ru-RU" sz="1800" smtClean="0"/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48130" name="Picture 4" descr="&amp;Ncy;&amp;ocy;&amp;vcy;&amp;ocy;&amp;scy;&amp;tcy;&amp;icy; &amp;gcy;.&amp;Scy;&amp;iecy;&amp;mcy;&amp;iecy;&amp;jcy; - 2011 - &amp;Gcy;&amp;Ocy;&amp;Dcy; &amp;Bcy;&amp;Ocy;&amp;Lcy;&amp;SOFTcy;&amp;SHcy;&amp;Ocy;&amp;Jcy; &amp;Scy;&amp;Icy;&amp;Ncy;&amp;Icy;&amp;TScy;&amp;Y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36718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&amp;scy;&amp;icy;&amp;ncy;&amp;icy;&amp;tscy;&amp;acy;, &amp;bcy;&amp;ocy;&amp;lcy;&amp;softcy;&amp;shcy;&amp;acy;&amp;yacy; &amp;scy;&amp;icy;&amp;ncy;&amp;icy;&amp;tscy;&amp;acy;, &amp;pcy;&amp;tcy;&amp;icy;&amp;tscy;&amp;acy; &amp;scy;&amp;icy;&amp;ncy;&amp;icy;&amp;tscy;&amp;acy; &amp;ZHcy;&amp;icy;&amp;vcy;&amp;ocy;&amp;tcy;&amp;ncy;&amp;ycy;&amp;ie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284538"/>
            <a:ext cx="36718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7" descr="&amp;Kcy;&amp;ocy;&amp;rcy;&amp;mcy;&amp;ucy;&amp;shcy;&amp;kcy;&amp;acy; &amp;dcy;&amp;lcy;&amp;yacy; &amp;pcy;&amp;tcy;&amp;icy;&amp;tscy; &amp;scy;&amp;vcy;&amp;ocy;&amp;icy;&amp;mcy;&amp;icy; &amp;rcy;&amp;ucy;&amp;kcy;&amp;acy;&amp;mcy;&amp;i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04813"/>
            <a:ext cx="3203575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9" descr="NewsDale.RU - &amp;Vcy; &amp;pcy;&amp;acy;&amp;rcy;&amp;kcy;&amp;acy;&amp;khcy; &amp;Gcy;&amp;Mcy;&amp;Zcy; &quot;&amp;TScy;&amp;acy;&amp;rcy;&amp;scy;&amp;kcy;&amp;ocy;&amp;iecy; &amp;Scy;&amp;iecy;&amp;lcy;&amp;ocy;&quot; &amp;ucy;&amp;scy;&amp;tcy;&amp;acy;&amp;ncy;&amp;ocy;&amp;vcy;&amp;icy;&amp;lcy;&amp;icy; &amp;kcy;&amp;ocy;&amp;rcy;&amp;mcy;&amp;ucy;&amp;shcy;&amp;kcy;&amp;icy; &amp;dcy;&amp;lcy;&amp;yacy; &amp;pcy;&amp;tcy;&amp;icy;&amp;ts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75"/>
            <a:ext cx="334803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1" descr="APUS.RU - &amp;Kcy;&amp;ocy;&amp;rcy;&amp;mcy;&amp;ucy;&amp;shcy;&amp;kcy;&amp;acy;-&amp;bcy;&amp;acy;&amp;ncy;&amp;kcy;&amp;acy; &amp;ocy;&amp;tcy; &amp;Ocy;&amp;chcy;&amp;iecy;&amp;ncy;&amp;softcy; &amp;ucy;&amp;mcy;&amp;iecy;&amp;lcy;&amp;ycy;&amp;khcy; &amp;rcy;&amp;ucy;&amp;chcy;&amp;iecy;&amp;k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6338"/>
            <a:ext cx="334803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13" descr="DELFI foto &amp;Acy;&amp;lcy;&amp;softcy;&amp;bcy;&amp;ocy;&amp;mcy; &amp;pcy;&amp;ocy;&amp;lcy;&amp;softcy;&amp;zcy;&amp;ocy;&amp;vcy;&amp;acy;&amp;tcy;&amp;iecy;&amp;lcy;&amp;yacy; &amp;Kcy;&amp;acy;&amp;kcy; &amp;scy;&amp;dcy;&amp;iecy;&amp;lcy;&amp;acy;&amp;tcy;&amp;softcy; &amp;kcy;&amp;ocy;&amp;rcy;&amp;mcy;&amp;ucy;&amp;shcy;&amp;kcy;&amp;ucy; &amp;dcy;&amp;lcy;&amp;yacy; &amp;pcy;&amp;tcy;&amp;icy;&amp;tscy; &amp;scy;&amp;vcy;&amp;ocy;&amp;icy;&amp;mcy;&amp;icy; &amp;rcy;&amp;ucy;&amp;kcy;&amp;acy;&amp;mcy;&amp;i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292600"/>
            <a:ext cx="32400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AutoShape 15" descr="&amp;Pcy;&amp;rcy;&amp;ocy;&amp;scy;&amp;tcy;&amp;acy;&amp;yacy; &amp;kcy;&amp;ocy;&amp;ncy;&amp;scy;&amp;tcy;&amp;rcy;&amp;ucy;&amp;kcy;&amp;tscy;&amp;icy;&amp;yacy; &amp;kcy;&amp;ocy;&amp;rcy;&amp;mcy;&amp;ucy;&amp;shcy;&amp;kcy;&amp;icy; &amp;dcy;&amp;lcy;&amp;yacy; &amp;pcy;&amp;tcy;&amp;icy;&amp;ts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sp>
        <p:nvSpPr>
          <p:cNvPr id="49158" name="AutoShape 17" descr="&amp;Pcy;&amp;rcy;&amp;ocy;&amp;scy;&amp;tcy;&amp;acy;&amp;yacy; &amp;kcy;&amp;ocy;&amp;ncy;&amp;scy;&amp;tcy;&amp;rcy;&amp;ucy;&amp;kcy;&amp;tscy;&amp;icy;&amp;yacy; &amp;kcy;&amp;ocy;&amp;rcy;&amp;mcy;&amp;ucy;&amp;shcy;&amp;kcy;&amp;icy; &amp;dcy;&amp;lcy;&amp;yacy; &amp;pcy;&amp;tcy;&amp;icy;&amp;ts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49159" name="Picture 19" descr="&amp;Pcy;&amp;rcy;&amp;ocy;&amp;scy;&amp;tcy;&amp;acy;&amp;yacy; &amp;kcy;&amp;ocy;&amp;ncy;&amp;scy;&amp;tcy;&amp;rcy;&amp;ucy;&amp;kcy;&amp;tscy;&amp;icy;&amp;yacy; &amp;kcy;&amp;ocy;&amp;rcy;&amp;mcy;&amp;ucy;&amp;shcy;&amp;kcy;&amp;icy; &amp;dcy;&amp;lcy;&amp;yacy; &amp;pcy;&amp;tcy;&amp;icy;&amp;ts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4076700"/>
            <a:ext cx="291623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21" descr="DIY BIRD FEEDER Christmas Light Idea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76250"/>
            <a:ext cx="2592388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smtClean="0"/>
              <a:t>Разработка биологических методов борьбы с вредителями с/х.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2363" y="1268413"/>
            <a:ext cx="3754437" cy="59055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100" b="1" smtClean="0"/>
              <a:t>                      </a:t>
            </a:r>
            <a:r>
              <a:rPr lang="ru-RU" sz="1800" b="1" smtClean="0"/>
              <a:t>Задача </a:t>
            </a:r>
            <a:r>
              <a:rPr lang="en-TT" sz="1800" b="1" smtClean="0"/>
              <a:t>8</a:t>
            </a:r>
            <a:r>
              <a:rPr lang="ru-RU" sz="1800" b="1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smtClean="0"/>
              <a:t>   </a:t>
            </a:r>
            <a:r>
              <a:rPr lang="ru-RU" sz="2000" b="1" smtClean="0"/>
              <a:t>Один лесной рыжий муравей уничтожает 200 мелких насекомых в день. Обычно в муравейнике проживает 500000 муравьёв. </a:t>
            </a:r>
            <a:r>
              <a:rPr lang="ru-RU" sz="2000" b="1" smtClean="0">
                <a:solidFill>
                  <a:srgbClr val="FE0000"/>
                </a:solidFill>
              </a:rPr>
              <a:t>Определите, какое количество насекомых уничтожает за лето 1 рыжий лесной муравей? Какое количество насекомых уничтожают за лето лесные рыжие муравьи одного муравейника?</a:t>
            </a:r>
          </a:p>
        </p:txBody>
      </p:sp>
      <p:pic>
        <p:nvPicPr>
          <p:cNvPr id="50179" name="Picture 4" descr="&amp;Icy;&amp;ncy;&amp;tcy;&amp;iecy;&amp;rcy;&amp;iecy;&amp;scy;&amp;ncy;&amp;ycy;&amp;iecy; &amp;fcy;&amp;ocy;&amp;tcy;&amp;ocy;&amp;gcy;&amp;rcy;&amp;acy;&amp;fcy;&amp;icy;&amp;icy;, &amp;scy;&amp;dcy;&amp;iecy;&amp;lcy;&amp;acy;&amp;ncy;&amp;ncy;&amp;ycy;&amp;iecy; &amp;vcy;&amp;acy;&amp;mcy;&amp;icy; :) &amp;Fcy;&amp;Lcy;&amp;IEcy;&amp;Jcy;&amp;Mcy; &amp;Fcy;&amp;ocy;&amp;rcy;&amp;ucy;&amp;mcy; &amp;dcy;&amp;lcy;&amp;yacy; &amp;vcy;&amp;iecy;&amp;bcy;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573463"/>
            <a:ext cx="42481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 descr="&amp;Mcy;&amp;ucy;&amp;rcy;&amp;acy;&amp;vcy;&amp;soft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557338"/>
            <a:ext cx="36734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600" b="1" smtClean="0">
              <a:solidFill>
                <a:srgbClr val="FE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600" b="1" smtClean="0">
                <a:solidFill>
                  <a:srgbClr val="FE0000"/>
                </a:solidFill>
              </a:rPr>
              <a:t>НООСФЕРА</a:t>
            </a:r>
            <a:r>
              <a:rPr lang="ru-RU" sz="2600" b="1" smtClean="0"/>
              <a:t>(</a:t>
            </a:r>
            <a:r>
              <a:rPr lang="ru-RU" sz="2600" smtClean="0"/>
              <a:t>от греч. noos — разум и sphaira — шар), новый, современный </a:t>
            </a:r>
            <a:r>
              <a:rPr lang="ru-RU" sz="2600" smtClean="0">
                <a:solidFill>
                  <a:srgbClr val="FE0000"/>
                </a:solidFill>
              </a:rPr>
              <a:t>этап эволюции</a:t>
            </a:r>
            <a:r>
              <a:rPr lang="ru-RU" sz="2600" smtClean="0"/>
              <a:t> органического мира, связанный </a:t>
            </a:r>
            <a:r>
              <a:rPr lang="ru-RU" sz="2600" i="1" smtClean="0"/>
              <a:t>с</a:t>
            </a:r>
            <a:r>
              <a:rPr lang="ru-RU" sz="2600" smtClean="0"/>
              <a:t> появлением человека, индустриального человеческого общества. </a:t>
            </a:r>
            <a:r>
              <a:rPr lang="ru-RU" sz="2600" smtClean="0">
                <a:solidFill>
                  <a:srgbClr val="FE0000"/>
                </a:solidFill>
              </a:rPr>
              <a:t>В ноосфере разумная человеческая деятельность становится главным определяющим фактором развития биосферы</a:t>
            </a:r>
            <a:r>
              <a:rPr lang="ru-RU" sz="2600" smtClean="0"/>
              <a:t>, на основе рационального и экологически грамотного использования и приумножения природных ресурсов.</a:t>
            </a:r>
          </a:p>
          <a:p>
            <a:r>
              <a:rPr lang="ru-RU" sz="2600" smtClean="0"/>
              <a:t>  Термин введен французским философом Э. Леруа в 1927 г., современное учение о ноосфере в 1930 -1940 гг. создано В. И. Вернадским.</a:t>
            </a:r>
          </a:p>
          <a:p>
            <a:endParaRPr lang="ru-RU" sz="26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3743325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100" smtClean="0"/>
              <a:t> В 1969 году норвежский путешественник Тур Хейердал отправился в путешествие на папирусной лодке «Ра». Его путь лежал через Атлантический океан. То, что он увидел в океане, поразило его. Хейердал пишет: «Мы обгоняли пластиковые сосуды, изделия из нейлона, пустые бутылки, консервные банки, но особо бросался в глаза мазут. До самого горизонта поверхность моря оскверняли черные комки мазута величиной с горошиной и даже с картофелину». </a:t>
            </a:r>
            <a:r>
              <a:rPr lang="ru-RU" altLang="ko-KR" sz="2100" smtClean="0">
                <a:solidFill>
                  <a:srgbClr val="FE0000"/>
                </a:solidFill>
              </a:rPr>
              <a:t>С какой серьезной экологической проблемой столкнулся путешественник? </a:t>
            </a:r>
            <a:br>
              <a:rPr lang="ru-RU" altLang="ko-KR" sz="2100" smtClean="0">
                <a:solidFill>
                  <a:srgbClr val="FE0000"/>
                </a:solidFill>
              </a:rPr>
            </a:br>
            <a:r>
              <a:rPr lang="ru-RU" altLang="ko-KR" sz="2100" smtClean="0"/>
              <a:t/>
            </a:r>
            <a:br>
              <a:rPr lang="ru-RU" altLang="ko-KR" sz="2100" smtClean="0"/>
            </a:br>
            <a:endParaRPr lang="ru-RU" sz="2100" smtClean="0"/>
          </a:p>
        </p:txBody>
      </p:sp>
      <p:pic>
        <p:nvPicPr>
          <p:cNvPr id="52226" name="Picture 4" descr="&amp;Acy;&amp;ncy;&amp;dcy;&amp;rcy;&amp;iecy;&amp;jcy; &amp;CHcy;&amp;iecy;&amp;bcy;&amp;ocy;&amp;tcy;&amp;acy;&amp;rcy;&amp;iecy;&amp;vcy; - &amp;Ncy;&amp;iecy;&amp;fcy;&amp;tcy;&amp;yacy;&amp;ncy;&amp;ocy;&amp;iecy; &amp;pcy;&amp;yacy;&amp;tcy;&amp;ncy;&amp;ocy; 60 &amp;dcy;&amp;ncy;&amp;iecy;&amp;jcy; &amp;scy;&amp;pcy;&amp;ucy;&amp;scy;&amp;t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0"/>
            <a:ext cx="50768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5" descr="&amp;Kcy;&amp;icy;&amp;tcy;&amp;acy;&amp;jcy;&amp;scy;&amp;kcy;&amp;icy;&amp;iecy; &amp;vcy;&amp;lcy;&amp;acy;&amp;scy;&amp;tcy;&amp;icy; &amp;ocy;&amp;bcy;&amp;vcy;&amp;icy;&amp;ncy;&amp;icy;&amp;lcy;&amp;icy; ConocoPhilips &amp;vcy; &amp;zcy;&amp;acy;&amp;gcy;&amp;rcy;&amp;yacy;&amp;zcy;&amp;ncy;&amp;iecy;&amp;ncy;&amp;icy;&amp;icy; &amp;ZHcy;&amp;iocy;&amp;lcy;&amp;tcy;&amp;ocy;&amp;gcy;&amp;ocy; &amp;mcy;&amp;ocy;&amp;rcy;&amp;yacy; &amp;icy;&amp;zcy;-&amp;zcy;&amp;acy; &amp;ucy;&amp;tcy;&amp;iecy;&amp;chcy;&amp;kcy;&amp;icy; &amp;ncy;&amp;iecy;&amp;fcy;&amp;tcy;&amp;icy; // &amp;Mcy;&amp;icy;&amp;rcy;&amp;ocy;&amp;vcy;&amp;ycy;&amp;iecy; &amp;scy;&amp;ocy;&amp;bcy;&amp;ycy;&amp;tcy;&amp;icy;&amp;yacy; // &amp;Ncy;&amp;ocy;&amp;vcy;&amp;ocy;&amp;scy;&amp;tcy;&amp;icy; Neftegaz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708275"/>
            <a:ext cx="24844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British Petroleum &amp;Ncy;&amp;ocy;&amp;vcy;&amp;ocy;&amp;scy;&amp;tcy;&amp;icy; &amp;ecy;&amp;ncy;&amp;iecy;&amp;rcy;&amp;gcy;&amp;iecy;&amp;tcy;&amp;icy;&amp;kcy;&amp;icy; &amp;vcy; &amp;Rcy;&amp;ocy;&amp;scy;&amp;scy;&amp;icy;&amp;icy; &amp;icy; &amp;vcy; &amp;mcy;&amp;icy;&amp;rcy;&amp;iecy;. &amp;Tcy;&amp;rcy;&amp;acy;&amp;dcy;&amp;icy;&amp;tscy;&amp;icy;&amp;ocy;&amp;ncy;&amp;ncy;&amp;acy;&amp;yacy;, &amp;acy;&amp;tcy;&amp;ocy;&amp;mcy;&amp;ncy;&amp;acy;&amp;yacy;, &amp;acy;&amp;lcy;&amp;softcy;&amp;tcy;&amp;iecy;&amp;rcy;&amp;ncy;&amp;acy;&amp;tcy;&amp;icy;&amp;vcy;&amp;ncy;&amp;acy;&amp;yacy; &amp;ecy;&amp;ncy;&amp;iecy;&amp;rcy;&amp;gcy;&amp;iecy;&amp;tcy;&amp;icy;&amp;kcy;&amp;a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437063"/>
            <a:ext cx="28082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 descr="&amp;ncy;&amp;iecy;&amp;fcy;&amp;tcy;&amp;softcy; &amp;icy; &amp;zhcy;&amp;icy;&amp;vcy;&amp;ocy;&amp;tcy;&amp;ncy;&amp;ycy;&amp;iecy;, &amp;ncy;&amp;iecy;&amp;fcy;&amp;tcy;&amp;softcy; &amp;icy; &amp;zhcy;&amp;icy;&amp;vcy;&amp;ocy;&amp;tcy;&amp;ncy;&amp;ycy;&amp;iecy; &amp;Acy;&amp;rcy;&amp;kcy;&amp;tcy;&amp;icy;&amp;kcy;&amp;icy;, &amp;zhcy;&amp;icy;&amp;vcy;&amp;ocy;&amp;tcy;&amp;ncy;&amp;ycy;&amp;iecy; &amp;ZHcy;&amp;icy;&amp;vcy;&amp;ocy;&amp;tcy;&amp;ncy;&amp;y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636838"/>
            <a:ext cx="27654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700213"/>
          </a:xfrm>
        </p:spPr>
        <p:txBody>
          <a:bodyPr/>
          <a:lstStyle/>
          <a:p>
            <a:r>
              <a:rPr lang="ru-RU" altLang="ko-KR" sz="2400" smtClean="0">
                <a:solidFill>
                  <a:srgbClr val="FE0000"/>
                </a:solidFill>
              </a:rPr>
              <a:t>Человек должен научиться грамотно хозяйничать на Земле:</a:t>
            </a:r>
            <a:br>
              <a:rPr lang="ru-RU" altLang="ko-KR" sz="2400" smtClean="0">
                <a:solidFill>
                  <a:srgbClr val="FE0000"/>
                </a:solidFill>
              </a:rPr>
            </a:br>
            <a:endParaRPr lang="ru-RU" sz="2400" smtClean="0">
              <a:solidFill>
                <a:srgbClr val="FE0000"/>
              </a:solidFill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ko-KR" sz="2100" b="1" smtClean="0"/>
              <a:t>Создание безотходных технологий и замкнутых циклов производства.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ko-KR" sz="2100" b="1" smtClean="0"/>
              <a:t>Создание технологий переработки отходов.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ko-KR" sz="2100" b="1" smtClean="0"/>
              <a:t>Разработка надежных противоаварийных систем на экологически опасных производствах.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ko-KR" sz="2100" b="1" smtClean="0"/>
              <a:t>Очистка бытовых и промышленных сточных вод.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ko-KR" sz="2100" b="1" smtClean="0"/>
              <a:t> Необходима фильтрация выбросов в атмосферу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ko-KR" sz="2100" b="1" smtClean="0"/>
              <a:t> Поиск альтернативных источников энергии.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ko-KR" sz="2100" b="1" smtClean="0"/>
              <a:t> Экологический  мониторинг- слежение за состоянием среды.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ko-KR" sz="2100" b="1" smtClean="0"/>
              <a:t> Разработка биологических методов борьбы с вредителями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altLang="ko-KR" sz="2100" b="1" smtClean="0"/>
              <a:t> Создание охраняемых территорий</a:t>
            </a:r>
            <a:endParaRPr lang="ru-RU" sz="2100" b="1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solidFill>
                  <a:srgbClr val="FE0000"/>
                </a:solidFill>
              </a:rPr>
              <a:t>  « Нас погубят — политика без принципов, удовольствия без совести, богатство без работы, знание без характера, бизнес без морали, наука без человечности и молитва без жертвы.»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                                   Махатма Ганди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56325" y="188913"/>
            <a:ext cx="2987675" cy="6402387"/>
          </a:xfrm>
        </p:spPr>
        <p:txBody>
          <a:bodyPr/>
          <a:lstStyle/>
          <a:p>
            <a:r>
              <a:rPr lang="ru-RU" altLang="ko-KR" sz="2000" smtClean="0"/>
              <a:t>В древнегреческом мифе о всепобеждающем Геракле и непобедимом Антее - сыне богини Земли Геи и бога морей Посейдона </a:t>
            </a:r>
            <a:r>
              <a:rPr lang="ru-RU" sz="2000" smtClean="0"/>
              <a:t>- рассказывается о том, почему нельзя было победить Антея в единоборстве, не зная тайны, откуда великан получал во время борьбы все новые и новые силы.</a:t>
            </a:r>
          </a:p>
        </p:txBody>
      </p:sp>
      <p:pic>
        <p:nvPicPr>
          <p:cNvPr id="19458" name="Picture 5" descr="&amp;Ocy;&amp;tcy;&amp;vcy;&amp;iecy;&amp;tcy;&amp;ycy;@Mail.Ru: &amp;Acy; &amp;ecy;&amp;tcy;&amp;ocy; &amp;gcy;&amp;dcy;&amp;iecy;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554513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260350"/>
            <a:ext cx="4752975" cy="64087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300" b="1" smtClean="0"/>
          </a:p>
          <a:p>
            <a:pPr>
              <a:lnSpc>
                <a:spcPct val="80000"/>
              </a:lnSpc>
            </a:pPr>
            <a:endParaRPr lang="ru-RU" sz="1500" b="1" smtClean="0"/>
          </a:p>
          <a:p>
            <a:pPr>
              <a:lnSpc>
                <a:spcPct val="80000"/>
              </a:lnSpc>
            </a:pPr>
            <a:endParaRPr lang="ru-RU" sz="1300" b="1" smtClean="0"/>
          </a:p>
          <a:p>
            <a:pPr>
              <a:lnSpc>
                <a:spcPct val="80000"/>
              </a:lnSpc>
            </a:pPr>
            <a:endParaRPr lang="ru-RU" sz="1300" b="1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300" b="1" smtClean="0"/>
              <a:t>     </a:t>
            </a:r>
            <a:r>
              <a:rPr lang="ru-RU" sz="1800" b="1" smtClean="0"/>
              <a:t>Тайна же была такова: когда Антей чувствовал, что начинает ослабевать, он прикасался к Земле, своей матери, и обновлялись его силы. Но стоило только оторвать Антея от Земли и поднять его в воздух, как силы великана исчезали. Долго боролся Геракл с Антеем, несколько раз валил его на Землю, но силы у Антея только прибавлялись. Вдруг во время борьбы поднял могучий Геракл Антея на воздух - иссякли силы сына Геи, и Геракл задушил его.</a:t>
            </a:r>
          </a:p>
          <a:p>
            <a:pPr>
              <a:lnSpc>
                <a:spcPct val="80000"/>
              </a:lnSpc>
            </a:pPr>
            <a:r>
              <a:rPr lang="ru-RU" sz="1800" b="1" smtClean="0"/>
              <a:t>Миф, отражающий миропонимание древних греков, весьма поучителен и для современных жителей Земли.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solidFill>
                  <a:srgbClr val="0000FF"/>
                </a:solidFill>
              </a:rPr>
              <a:t>Чем? Какие уроки может извлечь житель современной цивилизации на Земле из мифа древних?</a:t>
            </a:r>
          </a:p>
        </p:txBody>
      </p:sp>
      <p:pic>
        <p:nvPicPr>
          <p:cNvPr id="20482" name="Picture 4" descr="220px-Herakles_och_Antaios%2C_Nordisk_familjeb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765175"/>
            <a:ext cx="237648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2154237"/>
          </a:xfrm>
        </p:spPr>
        <p:txBody>
          <a:bodyPr/>
          <a:lstStyle/>
          <a:p>
            <a:r>
              <a:rPr lang="ru-RU" sz="1800" smtClean="0"/>
              <a:t>На стенах древнегреческого храма Дианы в городе Эфесе когда-то люди сделали надпись: </a:t>
            </a:r>
            <a:r>
              <a:rPr lang="ru-RU" sz="1800" smtClean="0">
                <a:solidFill>
                  <a:srgbClr val="FE0000"/>
                </a:solidFill>
              </a:rPr>
              <a:t>«СОЛНЦЕ СВОИМ ЛУЧИСТЫМ СВЕТОМ ДАЕТ ЖИЗНЬ</a:t>
            </a:r>
            <a:r>
              <a:rPr lang="ru-RU" sz="1800" smtClean="0"/>
              <a:t>». Позднее ученые подтвердили этот тезис, доказав, что «</a:t>
            </a:r>
            <a:r>
              <a:rPr lang="ru-RU" sz="1800" smtClean="0">
                <a:solidFill>
                  <a:srgbClr val="FE0000"/>
                </a:solidFill>
              </a:rPr>
              <a:t>жизнью движет... слабый непрекращающийся поток солнечного света» и что все живые обитатели нашей планеты - дети Солнца</a:t>
            </a:r>
            <a:r>
              <a:rPr lang="ru-RU" sz="1800" smtClean="0"/>
              <a:t>. Объясните, как вы понимаете зависимость жизни от солнечного света?</a:t>
            </a:r>
          </a:p>
        </p:txBody>
      </p:sp>
      <p:pic>
        <p:nvPicPr>
          <p:cNvPr id="21506" name="Picture 4" descr="&amp;Rcy;&amp;acy;&amp;scy;&amp;scy;&amp;kcy;&amp;acy;&amp;zcy; &amp;ocy; &amp;ucy;&amp;ncy;&amp;icy;&amp;kcy;&amp;acy;&amp;lcy;&amp;softcy;&amp;ncy;&amp;ycy;&amp;khcy; &amp;dcy;&amp;ocy;&amp;scy;&amp;tcy;&amp;ocy;&amp;pcy;&amp;rcy;&amp;icy;&amp;mcy;&amp;iecy;&amp;chcy;&amp;acy;&amp;tcy;&amp;iecy;&amp;lcy;&amp;softcy;&amp;ncy;&amp;ocy;&amp;scy;&amp;tcy;&amp;yacy;&amp;khcy; &amp;mcy;&amp;icy;&amp;rcy;&amp;acy;. &amp;Ocy;&amp;bcy;&amp;scy;&amp;ucy;&amp;zhcy;&amp;dcy;&amp;iecy;&amp;ncy;&amp;icy;&amp;iecy;…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349500"/>
            <a:ext cx="8135937" cy="410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2082800"/>
          </a:xfrm>
        </p:spPr>
        <p:txBody>
          <a:bodyPr/>
          <a:lstStyle/>
          <a:p>
            <a:r>
              <a:rPr lang="ru-RU" sz="1600" smtClean="0">
                <a:solidFill>
                  <a:srgbClr val="FE0000"/>
                </a:solidFill>
              </a:rPr>
              <a:t>Задача 1</a:t>
            </a:r>
            <a:r>
              <a:rPr lang="ru-RU" sz="1600" smtClean="0"/>
              <a:t>.</a:t>
            </a:r>
            <a:r>
              <a:rPr lang="ru-RU" altLang="ko-KR" sz="1600" smtClean="0"/>
              <a:t/>
            </a:r>
            <a:br>
              <a:rPr lang="ru-RU" altLang="ko-KR" sz="1600" smtClean="0"/>
            </a:br>
            <a:r>
              <a:rPr lang="ru-RU" altLang="ko-KR" sz="1800" smtClean="0"/>
              <a:t>Общее содержание углекислого газа в атмосфере Земли составляет 1100 млрд т. Установлено, что за один год растительность ассимилирует почти 1 млрд т углерода. Примерно столько же его выделяется в атмосферу. </a:t>
            </a:r>
            <a:r>
              <a:rPr lang="ru-RU" altLang="ko-KR" sz="1800" smtClean="0">
                <a:solidFill>
                  <a:srgbClr val="FE0000"/>
                </a:solidFill>
              </a:rPr>
              <a:t>Определите, за сколько лет весь углерод атмосферы пройдет через организмы</a:t>
            </a:r>
            <a:r>
              <a:rPr lang="ru-RU" altLang="ko-KR" sz="1800" smtClean="0"/>
              <a:t> (атомный вес углерода –12, кислорода – 16).</a:t>
            </a:r>
            <a:endParaRPr lang="ru-RU" sz="1800" smtClean="0"/>
          </a:p>
        </p:txBody>
      </p:sp>
      <p:pic>
        <p:nvPicPr>
          <p:cNvPr id="22530" name="Picture 4" descr="&amp;Ucy;&amp;gcy;&amp;lcy;&amp;iecy;&amp;rcy;&amp;ocy;&amp;dcy; &amp;Vcy;&amp;ocy;&amp;lcy;&amp;kcy;&amp;ocy;&amp;vcy;&amp;acy; &amp;Ncy;&amp;acy;&amp;tcy;&amp;acy;&amp;lcy;&amp;softcy;&amp;yacy; &amp;Mcy;&amp;icy;&amp;rcy;&amp;ocy;&amp;ncy;&amp;ocy;&amp;vcy;&amp;ncy;&amp;acy; &amp;ucy;&amp;chcy;&amp;icy;&amp;tcy;&amp;iecy;&amp;lcy;&amp;softcy; &amp;khcy;&amp;icy;&amp;mcy;&amp;icy;&amp;icy;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l="7033" t="8243" r="7190" b="11333"/>
          <a:stretch>
            <a:fillRect/>
          </a:stretch>
        </p:blipFill>
        <p:spPr>
          <a:xfrm>
            <a:off x="539750" y="2349500"/>
            <a:ext cx="7416800" cy="4103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908050"/>
            <a:ext cx="4500562" cy="67691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900" b="1" smtClean="0">
              <a:solidFill>
                <a:srgbClr val="FE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smtClean="0"/>
              <a:t>     В одной из европейских стран вдоль широкой магистрали, где проезжает много машин, посадили в землю искусственные деревья из синтетического материала. Деревья сделаны были так искусно, что внешне напоминали живые деревья в лесу, имели такие же размеры, форму, окраску. Проезжать по такой дороге, вдоль которой «росли» красивые лесные насаждения, стало приятно.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smtClean="0"/>
              <a:t>     Но люди, проезжающие по этой дороге, не хотели отдыхать под искусственными деревьями.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 smtClean="0">
                <a:solidFill>
                  <a:srgbClr val="FE0000"/>
                </a:solidFill>
              </a:rPr>
              <a:t>    Как вы думаете, почему? А вам захотелось бы посидеть в таком искусственном лесу? Объясните, почему нет или да.</a:t>
            </a:r>
          </a:p>
        </p:txBody>
      </p:sp>
      <p:pic>
        <p:nvPicPr>
          <p:cNvPr id="23554" name="Picture 5" descr="&amp;scy;&amp;ocy;&amp;lcy;&amp;ncy;&amp;iecy;&amp;chcy;&amp;ncy;&amp;acy;&amp;yacy; &amp;ecy;&amp;ncy;&amp;iecy;&amp;rcy;&amp;gcy;&amp;icy;&amp;yacy; ScienceBlog.Ru - &amp;ncy;&amp;acy;&amp;ucy;&amp;chcy;&amp;ncy;&amp;ycy;&amp;jcy; &amp;bcy;&amp;lcy;&amp;ocy;&amp;g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47164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FE0000"/>
                </a:solidFill>
              </a:rPr>
              <a:t>Задача </a:t>
            </a:r>
            <a:r>
              <a:rPr lang="en-TT" sz="2400" smtClean="0">
                <a:solidFill>
                  <a:srgbClr val="FE0000"/>
                </a:solidFill>
              </a:rPr>
              <a:t>2</a:t>
            </a:r>
            <a:endParaRPr lang="ru-RU" sz="2400" smtClean="0">
              <a:solidFill>
                <a:srgbClr val="FE0000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/>
              <a:t>В солнечный день 1 га леса поглощает около 240 кг углекислого газа и выделяет 200 кг кислорода. За 1 год 1га леса поглощает около 50 кг пыли, выделяя фитонциды. За сутки 1 га леса даёт 3 кг фитонцидов, а 30 кг фитонцидов достаточно для уничтожения вредных микроорганизмов в большом городе. За сутки 1 человек при обычных условиях поглощает в среднем 600 г кислорода и выдыхает 750 г углекислого газа. </a:t>
            </a:r>
            <a:r>
              <a:rPr lang="ru-RU" sz="2400" b="1" smtClean="0">
                <a:solidFill>
                  <a:srgbClr val="FE0000"/>
                </a:solidFill>
              </a:rPr>
              <a:t>Подсчитайте для леса площадью 10 га массу поглощаемого углекислого газа, выделяемого кислорода и фитонцидов за сутки. Какому числу людей хватит выделяемого этим лесом кислорода?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946</TotalTime>
  <Words>1312</Words>
  <Application>Microsoft Office PowerPoint</Application>
  <PresentationFormat>Экран (4:3)</PresentationFormat>
  <Paragraphs>87</Paragraphs>
  <Slides>32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Wingdings</vt:lpstr>
      <vt:lpstr>Calibri</vt:lpstr>
      <vt:lpstr>Times New Roman</vt:lpstr>
      <vt:lpstr>Tahoma</vt:lpstr>
      <vt:lpstr>Verdana</vt:lpstr>
      <vt:lpstr>굴림</vt:lpstr>
      <vt:lpstr>Сеть</vt:lpstr>
      <vt:lpstr>Биосфера – сфера разумной деятельности человека</vt:lpstr>
      <vt:lpstr>Слайд 2</vt:lpstr>
      <vt:lpstr>Слайд 3</vt:lpstr>
      <vt:lpstr>В древнегреческом мифе о всепобеждающем Геракле и непобедимом Антее - сыне богини Земли Геи и бога морей Посейдона - рассказывается о том, почему нельзя было победить Антея в единоборстве, не зная тайны, откуда великан получал во время борьбы все новые и новые силы.</vt:lpstr>
      <vt:lpstr>Слайд 5</vt:lpstr>
      <vt:lpstr>На стенах древнегреческого храма Дианы в городе Эфесе когда-то люди сделали надпись: «СОЛНЦЕ СВОИМ ЛУЧИСТЫМ СВЕТОМ ДАЕТ ЖИЗНЬ». Позднее ученые подтвердили этот тезис, доказав, что «жизнью движет... слабый непрекращающийся поток солнечного света» и что все живые обитатели нашей планеты - дети Солнца. Объясните, как вы понимаете зависимость жизни от солнечного света?</vt:lpstr>
      <vt:lpstr>Задача 1. Общее содержание углекислого газа в атмосфере Земли составляет 1100 млрд т. Установлено, что за один год растительность ассимилирует почти 1 млрд т углерода. Примерно столько же его выделяется в атмосферу. Определите, за сколько лет весь углерод атмосферы пройдет через организмы (атомный вес углерода –12, кислорода – 16).</vt:lpstr>
      <vt:lpstr>Слайд 8</vt:lpstr>
      <vt:lpstr>Задача 2</vt:lpstr>
      <vt:lpstr>Создание безотходных технологий и замкнутых циклов производства. Создание технологий переработки отходов.</vt:lpstr>
      <vt:lpstr>Слайд 11</vt:lpstr>
      <vt:lpstr>Показания рН</vt:lpstr>
      <vt:lpstr>Слайд 13</vt:lpstr>
      <vt:lpstr>Причины образования кислотных дождей</vt:lpstr>
      <vt:lpstr>Причины образования кислотных дождей</vt:lpstr>
      <vt:lpstr>Слайд 16</vt:lpstr>
      <vt:lpstr>Последствия кислотных дождей в архитектуре</vt:lpstr>
      <vt:lpstr>Слайд 18</vt:lpstr>
      <vt:lpstr>Слайд 19</vt:lpstr>
      <vt:lpstr>Растения </vt:lpstr>
      <vt:lpstr>Закисление водных объектов</vt:lpstr>
      <vt:lpstr>Воздействие на человека</vt:lpstr>
      <vt:lpstr>Слайд 23</vt:lpstr>
      <vt:lpstr>Слайд 24</vt:lpstr>
      <vt:lpstr>Слайд 25</vt:lpstr>
      <vt:lpstr>Экологический мониторинг – слежение за состоянием среды.</vt:lpstr>
      <vt:lpstr>Слайд 27</vt:lpstr>
      <vt:lpstr>Слайд 28</vt:lpstr>
      <vt:lpstr>Разработка биологических методов борьбы с вредителями с/х.</vt:lpstr>
      <vt:lpstr>Слайд 30</vt:lpstr>
      <vt:lpstr>Человек должен научиться грамотно хозяйничать на Земле: </vt:lpstr>
      <vt:lpstr>Слайд 32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Дергач Алёна  Ученица 9 «Г» класса</dc:title>
  <dc:creator>User PC</dc:creator>
  <cp:lastModifiedBy>UserXP</cp:lastModifiedBy>
  <cp:revision>29</cp:revision>
  <dcterms:created xsi:type="dcterms:W3CDTF">2008-03-04T14:20:55Z</dcterms:created>
  <dcterms:modified xsi:type="dcterms:W3CDTF">2014-11-25T19:00:38Z</dcterms:modified>
</cp:coreProperties>
</file>