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8" r:id="rId3"/>
    <p:sldId id="319" r:id="rId4"/>
    <p:sldId id="336" r:id="rId5"/>
    <p:sldId id="320" r:id="rId6"/>
    <p:sldId id="295" r:id="rId7"/>
    <p:sldId id="330" r:id="rId8"/>
    <p:sldId id="296" r:id="rId9"/>
    <p:sldId id="309" r:id="rId10"/>
    <p:sldId id="325" r:id="rId11"/>
    <p:sldId id="335" r:id="rId12"/>
    <p:sldId id="323" r:id="rId13"/>
    <p:sldId id="306" r:id="rId14"/>
    <p:sldId id="326" r:id="rId15"/>
    <p:sldId id="312" r:id="rId16"/>
    <p:sldId id="315" r:id="rId17"/>
    <p:sldId id="310" r:id="rId18"/>
    <p:sldId id="314" r:id="rId19"/>
    <p:sldId id="318" r:id="rId20"/>
    <p:sldId id="328" r:id="rId21"/>
    <p:sldId id="331" r:id="rId22"/>
    <p:sldId id="324" r:id="rId23"/>
    <p:sldId id="321" r:id="rId24"/>
    <p:sldId id="332" r:id="rId25"/>
    <p:sldId id="299" r:id="rId26"/>
    <p:sldId id="33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F5D"/>
    <a:srgbClr val="E937D0"/>
    <a:srgbClr val="F9E5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85728"/>
            <a:ext cx="505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sz="5400" b="1" dirty="0" smtClean="0">
                <a:solidFill>
                  <a:srgbClr val="E937D0"/>
                </a:solidFill>
                <a:latin typeface="Comic Sans MS" pitchFamily="66" charset="0"/>
              </a:rPr>
              <a:t>с</a:t>
            </a:r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П</a:t>
            </a: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5400" b="1" dirty="0" smtClean="0">
                <a:solidFill>
                  <a:srgbClr val="FFC000"/>
                </a:solidFill>
                <a:latin typeface="Comic Sans MS" pitchFamily="66" charset="0"/>
              </a:rPr>
              <a:t>М</a:t>
            </a:r>
            <a:r>
              <a:rPr lang="ru-RU" sz="5400" b="1" dirty="0" smtClean="0">
                <a:solidFill>
                  <a:srgbClr val="00B0F0"/>
                </a:solidFill>
                <a:latin typeface="Comic Sans MS" pitchFamily="66" charset="0"/>
              </a:rPr>
              <a:t>н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И</a:t>
            </a:r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r>
              <a:rPr lang="ru-RU" sz="5400" b="1" dirty="0" smtClean="0">
                <a:solidFill>
                  <a:srgbClr val="FFC000"/>
                </a:solidFill>
                <a:latin typeface="Comic Sans MS" pitchFamily="66" charset="0"/>
              </a:rPr>
              <a:t>И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357298"/>
          <a:ext cx="8143931" cy="628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57"/>
                <a:gridCol w="637657"/>
                <a:gridCol w="637657"/>
                <a:gridCol w="564852"/>
                <a:gridCol w="637657"/>
                <a:gridCol w="637657"/>
                <a:gridCol w="564852"/>
                <a:gridCol w="637657"/>
                <a:gridCol w="637657"/>
                <a:gridCol w="637657"/>
                <a:gridCol w="637657"/>
                <a:gridCol w="637657"/>
                <a:gridCol w="637657"/>
              </a:tblGrid>
              <a:tr h="628686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219F5D"/>
                          </a:solidFill>
                        </a:rPr>
                        <a:t>Э</a:t>
                      </a:r>
                      <a:endParaRPr lang="ru-RU" sz="3200" b="1" i="1" dirty="0">
                        <a:solidFill>
                          <a:srgbClr val="219F5D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2000240"/>
          <a:ext cx="8143931" cy="655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57"/>
                <a:gridCol w="637657"/>
                <a:gridCol w="637657"/>
                <a:gridCol w="564852"/>
                <a:gridCol w="637657"/>
                <a:gridCol w="637657"/>
                <a:gridCol w="564852"/>
                <a:gridCol w="637657"/>
                <a:gridCol w="637657"/>
                <a:gridCol w="637657"/>
                <a:gridCol w="637657"/>
                <a:gridCol w="637657"/>
                <a:gridCol w="637657"/>
              </a:tblGrid>
              <a:tr h="655184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Э</a:t>
                      </a:r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</a:t>
                      </a:r>
                      <a:endParaRPr lang="ru-RU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2643182"/>
          <a:ext cx="8143931" cy="655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57"/>
                <a:gridCol w="637657"/>
                <a:gridCol w="637657"/>
                <a:gridCol w="564852"/>
                <a:gridCol w="637657"/>
                <a:gridCol w="637657"/>
                <a:gridCol w="564852"/>
                <a:gridCol w="637657"/>
                <a:gridCol w="637657"/>
                <a:gridCol w="637657"/>
                <a:gridCol w="637657"/>
                <a:gridCol w="637657"/>
                <a:gridCol w="637657"/>
              </a:tblGrid>
              <a:tr h="655184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3286125"/>
          <a:ext cx="8143931" cy="72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57"/>
                <a:gridCol w="637657"/>
                <a:gridCol w="637657"/>
                <a:gridCol w="564852"/>
                <a:gridCol w="637657"/>
                <a:gridCol w="637657"/>
                <a:gridCol w="564852"/>
                <a:gridCol w="637657"/>
                <a:gridCol w="637657"/>
                <a:gridCol w="637657"/>
                <a:gridCol w="637657"/>
                <a:gridCol w="637657"/>
                <a:gridCol w="637657"/>
              </a:tblGrid>
              <a:tr h="726622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4000504"/>
          <a:ext cx="8143931" cy="655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57"/>
                <a:gridCol w="637657"/>
                <a:gridCol w="637657"/>
                <a:gridCol w="564852"/>
                <a:gridCol w="637657"/>
                <a:gridCol w="637657"/>
                <a:gridCol w="564852"/>
                <a:gridCol w="637657"/>
                <a:gridCol w="637657"/>
                <a:gridCol w="637657"/>
                <a:gridCol w="637657"/>
                <a:gridCol w="637657"/>
                <a:gridCol w="637657"/>
              </a:tblGrid>
              <a:tr h="655184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2" y="4643446"/>
          <a:ext cx="8143931" cy="655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57"/>
                <a:gridCol w="637657"/>
                <a:gridCol w="637657"/>
                <a:gridCol w="564852"/>
                <a:gridCol w="637657"/>
                <a:gridCol w="637657"/>
                <a:gridCol w="564852"/>
                <a:gridCol w="637657"/>
                <a:gridCol w="637657"/>
                <a:gridCol w="637657"/>
                <a:gridCol w="637657"/>
                <a:gridCol w="637657"/>
                <a:gridCol w="637657"/>
              </a:tblGrid>
              <a:tr h="655184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Ь</a:t>
                      </a:r>
                      <a:endParaRPr lang="ru-RU" sz="2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71472" y="5286388"/>
          <a:ext cx="8143931" cy="655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57"/>
                <a:gridCol w="637657"/>
                <a:gridCol w="637657"/>
                <a:gridCol w="564852"/>
                <a:gridCol w="637657"/>
                <a:gridCol w="637657"/>
                <a:gridCol w="564852"/>
                <a:gridCol w="637657"/>
                <a:gridCol w="637657"/>
                <a:gridCol w="637657"/>
                <a:gridCol w="637657"/>
                <a:gridCol w="637657"/>
                <a:gridCol w="637657"/>
              </a:tblGrid>
              <a:tr h="65518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Ж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1472" y="5929330"/>
          <a:ext cx="8143931" cy="655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657"/>
                <a:gridCol w="637657"/>
                <a:gridCol w="637657"/>
                <a:gridCol w="564852"/>
                <a:gridCol w="637657"/>
                <a:gridCol w="637657"/>
                <a:gridCol w="564852"/>
                <a:gridCol w="637657"/>
                <a:gridCol w="637657"/>
                <a:gridCol w="637657"/>
                <a:gridCol w="637657"/>
                <a:gridCol w="637657"/>
                <a:gridCol w="637657"/>
              </a:tblGrid>
              <a:tr h="655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900igr.net/datas/fizika/Teplovoj-dvigatel/0013-013-Ekologicheskie-problemy-ispolzovanija-teplovykh-mash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1225689"/>
            <a:ext cx="3714744" cy="56323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Уменьшение содержания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 кислорода;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истончение озонового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слоя атмосферы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и увеличение притока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ультрафиолетового  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излучения;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 загрязнение гидросферы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нефтепродуктами и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тяжелыми металлами;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 загрязнение атмосферы;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 угроза парникового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 эффекта;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 изъятие из недр огромных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 масс вещества;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 дефицит сырья и топлива;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 «кислотные» дожди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(диоксиды серы и азота);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214546" y="5857892"/>
            <a:ext cx="3214710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ПОСЛЕДСТВИЯ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1214422"/>
          <a:ext cx="7643865" cy="542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9635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Загрязняющее вещество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Бензин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Дизельное топливо</a:t>
                      </a:r>
                      <a:endParaRPr lang="ru-RU" sz="2400" dirty="0"/>
                    </a:p>
                  </a:txBody>
                  <a:tcPr/>
                </a:tc>
              </a:tr>
              <a:tr h="55822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Оксид углерода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465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21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5822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Углеводороды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5822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Оксиды азота 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5822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Диоксид серы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5822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Альдегиды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5822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Сажа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5822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Свинец</a:t>
                      </a:r>
                      <a:endParaRPr lang="ru-RU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0,5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5822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/>
                        <a:t>Итого</a:t>
                      </a:r>
                      <a:endParaRPr lang="ru-R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507,5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57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48993" y="142852"/>
            <a:ext cx="9292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Виды и количественное содержание (в граммах) токсичных веществ,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образующихся при сгорании  в 1 кг топлива.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333333"/>
                </a:solidFill>
                <a:latin typeface="Helvetica"/>
                <a:ea typeface="Times New Roman" pitchFamily="18" charset="0"/>
              </a:rPr>
              <a:t>ЗАДАЧА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ea typeface="Times New Roman" pitchFamily="18" charset="0"/>
              </a:rPr>
              <a:t>Авиационный мотор самолета компании «Победа» мощностью 300 кВт имеет кпд 30%. Определить, сколько керосина надо на перелет Москва- Нальчик (1650 км) при скорости полета 750 км/час .Определить  суммарный объем выхлопных газов, если 1 л сжигаемого керосина приводит к образованию 16 м</a:t>
            </a:r>
            <a:r>
              <a:rPr lang="ru-RU" b="1" baseline="30000" dirty="0" smtClean="0">
                <a:solidFill>
                  <a:srgbClr val="333333"/>
                </a:solidFill>
                <a:ea typeface="Times New Roman" pitchFamily="18" charset="0"/>
              </a:rPr>
              <a:t>3 </a:t>
            </a:r>
            <a:r>
              <a:rPr lang="ru-RU" b="1" dirty="0" smtClean="0">
                <a:solidFill>
                  <a:srgbClr val="333333"/>
                </a:solidFill>
                <a:ea typeface="Times New Roman" pitchFamily="18" charset="0"/>
              </a:rPr>
              <a:t> смеси различных, вредных для всех живых организмов, газов. (CH; CO; </a:t>
            </a:r>
            <a:r>
              <a:rPr lang="ru-RU" b="1" dirty="0" err="1" smtClean="0">
                <a:solidFill>
                  <a:srgbClr val="333333"/>
                </a:solidFill>
                <a:ea typeface="Times New Roman" pitchFamily="18" charset="0"/>
              </a:rPr>
              <a:t>NO</a:t>
            </a:r>
            <a:r>
              <a:rPr lang="ru-RU" b="1" baseline="-30000" dirty="0" err="1" smtClean="0">
                <a:solidFill>
                  <a:srgbClr val="333333"/>
                </a:solidFill>
                <a:ea typeface="Times New Roman" pitchFamily="18" charset="0"/>
              </a:rPr>
              <a:t>x</a:t>
            </a:r>
            <a:r>
              <a:rPr lang="ru-RU" b="1" baseline="-30000" dirty="0" smtClean="0">
                <a:solidFill>
                  <a:srgbClr val="333333"/>
                </a:solidFill>
                <a:ea typeface="Times New Roman" pitchFamily="18" charset="0"/>
              </a:rPr>
              <a:t> </a:t>
            </a:r>
            <a:r>
              <a:rPr lang="ru-RU" b="1" dirty="0" smtClean="0">
                <a:solidFill>
                  <a:srgbClr val="333333"/>
                </a:solidFill>
                <a:ea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Helvetica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Helvetica"/>
            </a:endParaRPr>
          </a:p>
        </p:txBody>
      </p:sp>
      <p:pic>
        <p:nvPicPr>
          <p:cNvPr id="55298" name="Picture 2" descr="http://cdn-st1.rtr-vesti.ru/vh/pictures/xw/685/813.jpg"/>
          <p:cNvPicPr>
            <a:picLocks noChangeAspect="1" noChangeArrowheads="1"/>
          </p:cNvPicPr>
          <p:nvPr/>
        </p:nvPicPr>
        <p:blipFill>
          <a:blip r:embed="rId2"/>
          <a:srcRect b="7624"/>
          <a:stretch>
            <a:fillRect/>
          </a:stretch>
        </p:blipFill>
        <p:spPr bwMode="auto">
          <a:xfrm>
            <a:off x="5572132" y="4572008"/>
            <a:ext cx="2857520" cy="1727803"/>
          </a:xfrm>
          <a:prstGeom prst="roundRect">
            <a:avLst/>
          </a:prstGeom>
          <a:noFill/>
        </p:spPr>
      </p:pic>
      <p:pic>
        <p:nvPicPr>
          <p:cNvPr id="55300" name="Picture 4" descr="https://lh4.googleusercontent.com/4FUoX36f4KzPtibgjJYcvtitLYyc9JMUjRkd0bE0AMjYmcAFwXg56gW-ss9JTE13ycxIuDJ4KIiDSlXth3yobrnip1r2pUaTM4IDcn6Cq-5-6UiUmngRn49S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4690131" cy="3535500"/>
          </a:xfrm>
          <a:prstGeom prst="roundRect">
            <a:avLst/>
          </a:prstGeom>
          <a:noFill/>
        </p:spPr>
      </p:pic>
      <p:sp>
        <p:nvSpPr>
          <p:cNvPr id="6" name="Дуга 5"/>
          <p:cNvSpPr/>
          <p:nvPr/>
        </p:nvSpPr>
        <p:spPr>
          <a:xfrm>
            <a:off x="2285984" y="3143248"/>
            <a:ext cx="1214446" cy="4572032"/>
          </a:xfrm>
          <a:prstGeom prst="arc">
            <a:avLst>
              <a:gd name="adj1" fmla="val 16200000"/>
              <a:gd name="adj2" fmla="val 334424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284520" y="6073802"/>
            <a:ext cx="330433" cy="414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14612" y="3000372"/>
            <a:ext cx="86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МОСКВА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6000768"/>
            <a:ext cx="104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НАЛЬЧИК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5302" name="Picture 6" descr="http://sk-news.ru.images.1c-bitrix-cdn.ru/upload/iblock/f9b/nalchik-aero3.jpg?1468389964355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500306"/>
            <a:ext cx="2857520" cy="1914364"/>
          </a:xfrm>
          <a:prstGeom prst="round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2357430"/>
          <a:ext cx="342902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183 кг; 230 л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3680 м</a:t>
                      </a:r>
                      <a:r>
                        <a:rPr lang="ru-RU" sz="20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Транспортные средства оказывают негативное влияние на окружающую среду.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Их использование сопровождается выделением в атмосферу более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200 химических соединений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, большая часть которых токсична!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(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1т бензина,сгорая, выделяет 500-600 кг вредных веществ, ежегодно в атмосферу выбрасывается 5 млрд.т. СО</a:t>
            </a:r>
            <a:r>
              <a:rPr kumimoji="0" lang="ru-RU" sz="160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2 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Выбросы выхлопных газов - причина ухудшения экологии городов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 и других населенных пунктов-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 негативно влияет на здоровье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333333"/>
              </a:solidFill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0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00" baseline="0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57158" y="271462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http://uzula.ru/photos/vozdeystvie-na-golovnoy-mozg-vyhlopnyh-gazov-2054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1438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ЕРЫ ПРЕДОТВРАЩЕНИЯ ЗАГРЯЗНЕНИЙ Снижение вредных выбросов.Контроль за выхлопными газами, модификация фильтров. Сравнение эффективности и экологической безвредности различных видов топлива, перевод транспорта на газовоетопливо."/>
          <p:cNvPicPr>
            <a:picLocks noChangeAspect="1" noChangeArrowheads="1"/>
          </p:cNvPicPr>
          <p:nvPr/>
        </p:nvPicPr>
        <p:blipFill>
          <a:blip r:embed="rId2"/>
          <a:srcRect b="8661"/>
          <a:stretch>
            <a:fillRect/>
          </a:stretch>
        </p:blipFill>
        <p:spPr bwMode="auto">
          <a:xfrm>
            <a:off x="214282" y="357166"/>
            <a:ext cx="8715437" cy="6072230"/>
          </a:xfrm>
          <a:prstGeom prst="rect">
            <a:avLst/>
          </a:prstGeom>
          <a:noFill/>
        </p:spPr>
      </p:pic>
      <p:pic>
        <p:nvPicPr>
          <p:cNvPr id="14338" name="Picture 2" descr="https://i.ytimg.com/vi/kIro2GVxD2c/hqdefault.jpg"/>
          <p:cNvPicPr>
            <a:picLocks noChangeAspect="1" noChangeArrowheads="1"/>
          </p:cNvPicPr>
          <p:nvPr/>
        </p:nvPicPr>
        <p:blipFill>
          <a:blip r:embed="rId3"/>
          <a:srcRect l="5512" t="7349" b="37795"/>
          <a:stretch>
            <a:fillRect/>
          </a:stretch>
        </p:blipFill>
        <p:spPr bwMode="auto">
          <a:xfrm rot="5400000">
            <a:off x="6796842" y="4347430"/>
            <a:ext cx="2571768" cy="1449288"/>
          </a:xfrm>
          <a:prstGeom prst="rect">
            <a:avLst/>
          </a:prstGeom>
          <a:noFill/>
        </p:spPr>
      </p:pic>
      <p:pic>
        <p:nvPicPr>
          <p:cNvPr id="14340" name="Picture 4" descr="http://get.whotrades.com/u2/photoB2BF/20876519616-0/original.jpeg"/>
          <p:cNvPicPr>
            <a:picLocks noChangeAspect="1" noChangeArrowheads="1"/>
          </p:cNvPicPr>
          <p:nvPr/>
        </p:nvPicPr>
        <p:blipFill>
          <a:blip r:embed="rId4"/>
          <a:srcRect l="46676" t="984" r="18264" b="21654"/>
          <a:stretch>
            <a:fillRect/>
          </a:stretch>
        </p:blipFill>
        <p:spPr bwMode="auto">
          <a:xfrm>
            <a:off x="357158" y="4214818"/>
            <a:ext cx="857256" cy="217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hkolageo.ru/mpakard/%D0%90%D1%82%D0%BC%D0%BE%D1%81%D1%84%D0%B5%D1%80+%D0%B0+%D0%B5%D0%B5+%D1%81%D1%82%D1%80%D0%BE%D0%B5%D0%BD%D0%B8%D0%B5+%D0%B8+%D1%81%D0%BE%D1%81%D1%82%D0%B0%D0%B2+%D0%B0%D1%82%D0%BC%D0%BE%D1%81%D1%84%D0%B5%D1%80%D0%B0+%E2%80%93+%D1%8D%D1%82%D0%BE+%D0%B2%D0%BE%D0%B7%D0%B4%D1%83%D1%88%D0%BD%D0%B0%D1%8F+%D0%BE%D0%B1%D0%BE%D0%BB%D0%BE%D1%87%D0%BA%D0%B0+%D0%97%D0%B5%D0%BC%D0%BB%D0%B8d/img6.jpg"/>
          <p:cNvPicPr>
            <a:picLocks noChangeAspect="1" noChangeArrowheads="1"/>
          </p:cNvPicPr>
          <p:nvPr/>
        </p:nvPicPr>
        <p:blipFill>
          <a:blip r:embed="rId2"/>
          <a:srcRect t="5669"/>
          <a:stretch>
            <a:fillRect/>
          </a:stretch>
        </p:blipFill>
        <p:spPr bwMode="auto">
          <a:xfrm>
            <a:off x="0" y="625440"/>
            <a:ext cx="9144000" cy="6232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42852"/>
            <a:ext cx="613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ОЗОНОВЫЙ СЛОЙ АТМОСФЕРЫ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ages.myshared.ru/7/786623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6929454" y="6000768"/>
            <a:ext cx="2214546" cy="857232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r>
              <a:rPr lang="ru-RU" sz="2800" b="1" baseline="-25000" dirty="0" smtClean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7143768" y="0"/>
            <a:ext cx="2214546" cy="857232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r>
              <a:rPr lang="ru-RU" sz="2800" b="1" baseline="-25000" dirty="0" smtClean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3000364" y="714356"/>
            <a:ext cx="2214546" cy="857232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r>
              <a:rPr lang="ru-RU" sz="2800" b="1" baseline="-25000" dirty="0" smtClean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4811" y="642918"/>
            <a:ext cx="4999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«Все проблемы со схемами и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топливом решать,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не забывая и об экологии!»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С.П.Королев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7348" name="Picture 4" descr="http://pandia.ru/text/77/150/images/image017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071966" cy="3082435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7620" y="5643578"/>
            <a:ext cx="5286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 полете любой ракеты-носителя, самолета в озоновом слое </a:t>
            </a:r>
            <a:r>
              <a:rPr lang="ru-RU" sz="2000" b="1" smtClean="0">
                <a:solidFill>
                  <a:srgbClr val="002060"/>
                </a:solidFill>
              </a:rPr>
              <a:t>возникает «окно».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7350" name="Picture 6" descr="http://www.steelbuildings.ru/uploads/b/Byzov/5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429156" cy="2954714"/>
          </a:xfrm>
          <a:prstGeom prst="ellipse">
            <a:avLst/>
          </a:prstGeom>
          <a:noFill/>
        </p:spPr>
      </p:pic>
      <p:sp>
        <p:nvSpPr>
          <p:cNvPr id="57354" name="AutoShape 10" descr="https://www.hdoboi.org/large/201309/552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hdoboi.org/large/201309/552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8" name="AutoShape 14" descr="https://www.hdoboi.org/large/201309/552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60" name="Picture 16" descr="http://nv.ua/img/article/3306/70_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4091450" cy="2571768"/>
          </a:xfrm>
          <a:prstGeom prst="parallelogram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Ученые, создав  математическую модель разрушения озонового слоя ракетоносителями </a:t>
            </a:r>
          </a:p>
          <a:p>
            <a:pPr algn="ctr"/>
            <a:r>
              <a:rPr lang="ru-RU" dirty="0" smtClean="0"/>
              <a:t>среднего, мелкого и сверхтяжелого классов, рассчитали массу выхлопных газов, </a:t>
            </a:r>
          </a:p>
          <a:p>
            <a:pPr algn="ctr"/>
            <a:r>
              <a:rPr lang="ru-RU" dirty="0" smtClean="0"/>
              <a:t>выбрасываемых в атмосферу на высоте до 50 км и массу разрушаемого озона при запуске </a:t>
            </a:r>
          </a:p>
          <a:p>
            <a:pPr algn="ctr"/>
            <a:r>
              <a:rPr lang="ru-RU" dirty="0" smtClean="0"/>
              <a:t>ракет. Был сделан вывод о том, что при одинаковых топливах ракеты мелкого и среднего</a:t>
            </a:r>
          </a:p>
          <a:p>
            <a:pPr algn="ctr"/>
            <a:r>
              <a:rPr lang="ru-RU" dirty="0" smtClean="0"/>
              <a:t>класса приносят больше  вреда, чем ракеты сверхтяжелого класса, т.е. с увеличением </a:t>
            </a:r>
          </a:p>
          <a:p>
            <a:pPr algn="ctr"/>
            <a:r>
              <a:rPr lang="ru-RU" dirty="0" smtClean="0"/>
              <a:t>мощности ракетоносителя возрастает экологическая чистота. Иначе говоря, для сохранения озонового слоя целесообразно сразу несколько полезных грузов выводить на орбиту одной сверхтяжелой ракетоносителем.</a:t>
            </a:r>
            <a:endParaRPr lang="ru-RU" dirty="0"/>
          </a:p>
        </p:txBody>
      </p:sp>
      <p:pic>
        <p:nvPicPr>
          <p:cNvPr id="5" name="Picture 2" descr="http://bigslide.ru/images/6/5645/960/img10.jpg"/>
          <p:cNvPicPr>
            <a:picLocks noChangeAspect="1" noChangeArrowheads="1"/>
          </p:cNvPicPr>
          <p:nvPr/>
        </p:nvPicPr>
        <p:blipFill>
          <a:blip r:embed="rId2"/>
          <a:srcRect l="40157" t="74016" r="2953" b="5906"/>
          <a:stretch>
            <a:fillRect/>
          </a:stretch>
        </p:blipFill>
        <p:spPr bwMode="auto">
          <a:xfrm>
            <a:off x="0" y="2285992"/>
            <a:ext cx="9144000" cy="2214578"/>
          </a:xfrm>
          <a:prstGeom prst="rect">
            <a:avLst/>
          </a:prstGeom>
          <a:noFill/>
        </p:spPr>
      </p:pic>
      <p:pic>
        <p:nvPicPr>
          <p:cNvPr id="6" name="Picture 2" descr="http://bigslide.ru/images/6/5645/960/img10.jpg"/>
          <p:cNvPicPr>
            <a:picLocks noChangeAspect="1" noChangeArrowheads="1"/>
          </p:cNvPicPr>
          <p:nvPr/>
        </p:nvPicPr>
        <p:blipFill>
          <a:blip r:embed="rId2"/>
          <a:srcRect l="3543" t="19291" r="39567" b="67717"/>
          <a:stretch>
            <a:fillRect/>
          </a:stretch>
        </p:blipFill>
        <p:spPr bwMode="auto">
          <a:xfrm>
            <a:off x="0" y="4786322"/>
            <a:ext cx="9144000" cy="16430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6334780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БЕРЕГИТЕ ЗЕМЛЮ!!!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48866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БЕРЕГИТЕ ЗЕМЛЮ!!!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648866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БЕРЕГИТЕ ЗЕМЛЮ!!!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topnews.kg/uploads/default/blog/d652021e8902c5d4a38b8ba490baca72_big_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16 сентября,по инициативе ООН,  отмечается как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День защиты озонового слоя!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00702"/>
            <a:ext cx="92650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16 сентября 1987 года был принят Монреальский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протокол по веществам, разрушающим озоновый слой.</a:t>
            </a:r>
            <a:endParaRPr lang="ru-RU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1857364"/>
            <a:ext cx="214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Берегите!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fs00.infourok.ru/images/doc/118/13887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6" descr="56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429000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signtest2.lms.tpu.ru/pluginfile.php/68771/course/summary/%D0%A0%D0%B8%D1%81%D1%83%D0%BD%D0%BE%D0%B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071966" cy="2717366"/>
          </a:xfrm>
          <a:prstGeom prst="roundRect">
            <a:avLst/>
          </a:prstGeom>
          <a:noFill/>
        </p:spPr>
      </p:pic>
      <p:pic>
        <p:nvPicPr>
          <p:cNvPr id="1030" name="Picture 6" descr="http://www.edu21.cap.ru/home/4203/1/img15.jpg"/>
          <p:cNvPicPr>
            <a:picLocks noChangeAspect="1" noChangeArrowheads="1"/>
          </p:cNvPicPr>
          <p:nvPr/>
        </p:nvPicPr>
        <p:blipFill>
          <a:blip r:embed="rId3"/>
          <a:srcRect l="43701" t="46850" r="3248" b="7480"/>
          <a:stretch>
            <a:fillRect/>
          </a:stretch>
        </p:blipFill>
        <p:spPr bwMode="auto">
          <a:xfrm>
            <a:off x="142844" y="3786190"/>
            <a:ext cx="4357718" cy="2813884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0"/>
            <a:ext cx="6281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ЭЛЕКТРОГЕНЕРИРУЮЩИЕ УСТРОЙСТВА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 (ГЭС, ТЭС, АЭС)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8198" name="Picture 6" descr="http://premenergy.ru/pictures/large/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153" y="1071546"/>
            <a:ext cx="3961978" cy="2643206"/>
          </a:xfrm>
          <a:prstGeom prst="ellipse">
            <a:avLst/>
          </a:prstGeom>
          <a:noFill/>
        </p:spPr>
      </p:pic>
      <p:pic>
        <p:nvPicPr>
          <p:cNvPr id="8200" name="Picture 8" descr="http://vc-tuning.ru/sites/default/files/vidy_nadduva_dvigateley_vc-tuning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572008"/>
            <a:ext cx="4143404" cy="1971808"/>
          </a:xfrm>
          <a:prstGeom prst="ellipse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0562" y="385762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Паровые и газовые турбины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792961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333333"/>
                </a:solidFill>
                <a:latin typeface="Helvetica"/>
                <a:ea typeface="Times New Roman" pitchFamily="18" charset="0"/>
              </a:rPr>
              <a:t>ЗАДАЧА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333333"/>
              </a:solidFill>
              <a:latin typeface="Helvetica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ea typeface="Times New Roman" pitchFamily="18" charset="0"/>
              </a:rPr>
              <a:t>На Ставропольской ТЭС за сутки сгорает 6 т каменного угля.</a:t>
            </a:r>
            <a:r>
              <a:rPr lang="ru-RU" sz="2400" dirty="0" smtClean="0"/>
              <a:t> </a:t>
            </a:r>
            <a:r>
              <a:rPr lang="ru-RU" sz="2400" b="1" dirty="0" smtClean="0"/>
              <a:t>Нам нужно определить, каким количеством водорода – </a:t>
            </a:r>
            <a:r>
              <a:rPr lang="ru-RU" sz="2400" b="1" dirty="0" smtClean="0">
                <a:solidFill>
                  <a:srgbClr val="C00000"/>
                </a:solidFill>
              </a:rPr>
              <a:t>экологически чистое топливо, продуктом окисления которого является чистая вода</a:t>
            </a:r>
            <a:r>
              <a:rPr lang="ru-RU" sz="2400" b="1" dirty="0" smtClean="0"/>
              <a:t> - можно заменить данное топливо.</a:t>
            </a:r>
            <a:r>
              <a:rPr lang="ru-RU" sz="2400" dirty="0" smtClean="0"/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333333"/>
              </a:solidFill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37890" name="Picture 2" descr="http://bbgl.ru:8080/upload/stations/30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3"/>
            <a:ext cx="4214841" cy="3161132"/>
          </a:xfrm>
          <a:prstGeom prst="roundRect">
            <a:avLst/>
          </a:prstGeom>
          <a:noFill/>
        </p:spPr>
      </p:pic>
      <p:pic>
        <p:nvPicPr>
          <p:cNvPr id="37892" name="Picture 4" descr="http://newdaypost.ru/images/d550855d809debc712e7814481c8af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4238654" cy="3178991"/>
          </a:xfrm>
          <a:prstGeom prst="round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715140" y="2428868"/>
          <a:ext cx="90486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48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1,35 т!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85926"/>
            <a:ext cx="914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избежать неблагоприятного влияния на экологию, чтобы не делать экологических</a:t>
            </a:r>
          </a:p>
          <a:p>
            <a:pPr algn="ctr"/>
            <a:r>
              <a:rPr lang="ru-RU" dirty="0" smtClean="0"/>
              <a:t>ошибок, не создавать ситуаций, опасных для здоровья и жизни, современный человек </a:t>
            </a:r>
          </a:p>
          <a:p>
            <a:pPr algn="ctr"/>
            <a:r>
              <a:rPr lang="ru-RU" dirty="0" smtClean="0"/>
              <a:t>должен: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обладать элементарными экологическими знаниями;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р</a:t>
            </a:r>
            <a:r>
              <a:rPr lang="ru-RU" smtClean="0"/>
              <a:t>уководствоваться </a:t>
            </a:r>
            <a:r>
              <a:rPr lang="ru-RU" dirty="0" smtClean="0"/>
              <a:t>в своих поступках необходимостью беречь природу;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ценить и рационально использовать ее энергоресурсы;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разрабатывать и переходить на энергосберегающие технологии.</a:t>
            </a:r>
          </a:p>
          <a:p>
            <a:endParaRPr lang="ru-RU" dirty="0"/>
          </a:p>
        </p:txBody>
      </p:sp>
      <p:pic>
        <p:nvPicPr>
          <p:cNvPr id="6146" name="Picture 2" descr="http://www.alaniatv.com/assets/files/2014/12/40.jpg"/>
          <p:cNvPicPr>
            <a:picLocks noChangeAspect="1" noChangeArrowheads="1"/>
          </p:cNvPicPr>
          <p:nvPr/>
        </p:nvPicPr>
        <p:blipFill>
          <a:blip r:embed="rId2" cstate="print"/>
          <a:srcRect b="8687"/>
          <a:stretch>
            <a:fillRect/>
          </a:stretch>
        </p:blipFill>
        <p:spPr bwMode="auto">
          <a:xfrm>
            <a:off x="3357554" y="115992"/>
            <a:ext cx="2286016" cy="1669934"/>
          </a:xfrm>
          <a:prstGeom prst="ellipse">
            <a:avLst/>
          </a:prstGeom>
          <a:noFill/>
        </p:spPr>
      </p:pic>
      <p:pic>
        <p:nvPicPr>
          <p:cNvPr id="6148" name="Picture 4" descr="http://telmanschool.clan.su/_nw/0/21296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964785"/>
            <a:ext cx="3548086" cy="2661065"/>
          </a:xfrm>
          <a:prstGeom prst="ellipse">
            <a:avLst/>
          </a:prstGeom>
          <a:noFill/>
        </p:spPr>
      </p:pic>
      <p:pic>
        <p:nvPicPr>
          <p:cNvPr id="6150" name="Picture 6" descr="http://sovetskieplakaty.ru/images/1/image3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7628"/>
            <a:ext cx="2786082" cy="2786082"/>
          </a:xfrm>
          <a:prstGeom prst="ellipse">
            <a:avLst/>
          </a:prstGeom>
          <a:noFill/>
        </p:spPr>
      </p:pic>
      <p:pic>
        <p:nvPicPr>
          <p:cNvPr id="7" name="Picture 14" descr="http://fs3.ppt4web.ru/images/132023/171391/640/im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3554"/>
            <a:ext cx="2286016" cy="1714513"/>
          </a:xfrm>
          <a:prstGeom prst="ellipse">
            <a:avLst/>
          </a:prstGeom>
          <a:noFill/>
        </p:spPr>
      </p:pic>
      <p:pic>
        <p:nvPicPr>
          <p:cNvPr id="8" name="Picture 10" descr="http://dn.gov.ua/wp-content/uploads/vlasniky-zemly-506x4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39" y="142852"/>
            <a:ext cx="1936141" cy="175630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357430"/>
            <a:ext cx="84960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Экологическая образованность</a:t>
            </a:r>
            <a:r>
              <a:rPr lang="ru-RU" sz="2400" dirty="0" smtClean="0"/>
              <a:t> –</a:t>
            </a:r>
          </a:p>
          <a:p>
            <a:pPr algn="ctr"/>
            <a:r>
              <a:rPr lang="ru-RU" sz="2800" dirty="0" smtClean="0"/>
              <a:t> это уникальное средство сохранения,</a:t>
            </a:r>
          </a:p>
          <a:p>
            <a:pPr algn="ctr"/>
            <a:r>
              <a:rPr lang="ru-RU" sz="2800" dirty="0" smtClean="0"/>
              <a:t> развития и продолжения человеческой цивилизации.</a:t>
            </a:r>
            <a:endParaRPr lang="ru-RU" sz="2800" dirty="0"/>
          </a:p>
        </p:txBody>
      </p:sp>
      <p:pic>
        <p:nvPicPr>
          <p:cNvPr id="3" name="Picture 3" descr="http://doit-together.ru/bitrix/templates/main/files/images/content/log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71942"/>
            <a:ext cx="2143140" cy="2114226"/>
          </a:xfrm>
          <a:prstGeom prst="ellipse">
            <a:avLst/>
          </a:prstGeom>
          <a:noFill/>
        </p:spPr>
      </p:pic>
      <p:pic>
        <p:nvPicPr>
          <p:cNvPr id="5" name="Picture 16" descr="http://uslide.ru/images/26/32591/960/img0.jpg"/>
          <p:cNvPicPr>
            <a:picLocks noChangeAspect="1" noChangeArrowheads="1"/>
          </p:cNvPicPr>
          <p:nvPr/>
        </p:nvPicPr>
        <p:blipFill>
          <a:blip r:embed="rId3"/>
          <a:srcRect l="22441" t="30709" r="23327" b="7480"/>
          <a:stretch>
            <a:fillRect/>
          </a:stretch>
        </p:blipFill>
        <p:spPr bwMode="auto">
          <a:xfrm>
            <a:off x="428596" y="285728"/>
            <a:ext cx="2422009" cy="207052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afisha.mosreg.ru/sites/default/files/events_photo/fotolia.com_adimas.jpg"/>
          <p:cNvPicPr>
            <a:picLocks noChangeAspect="1" noChangeArrowheads="1"/>
          </p:cNvPicPr>
          <p:nvPr/>
        </p:nvPicPr>
        <p:blipFill>
          <a:blip r:embed="rId2"/>
          <a:srcRect l="18157" t="10411" r="16674" b="141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2714620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Береги природу, человек,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И тогда счастливым будешь ты навек.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Ведь природа – дом родной,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Создает уют, покой!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blogmyheartandhome.files.wordpress.com/2010/04/earthda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8581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-142900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</a:rPr>
              <a:t>Спасибо за участие в уроке!</a:t>
            </a:r>
            <a:r>
              <a:rPr lang="ru-RU" sz="7200" b="1" i="1" dirty="0" smtClean="0">
                <a:solidFill>
                  <a:srgbClr val="C00000"/>
                </a:solidFill>
              </a:rPr>
              <a:t> 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027003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До свидания!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0272" y="1142984"/>
            <a:ext cx="893372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ДОБРОЕ  УТРО!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ДАВАЙТЕ ВСПОМНИМ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екоторые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темы из физики и попробуем отгадать кроссворд!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Итак: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Как называется устройство, вырабатывающее электрический ток в больших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масштабах и  использующее уголь, газ, нефть?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(ТЭС)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Частица, переносящая электрический заряд в металлах?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(электрон)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Назовите внесистемную единицу измерения количества теплоты.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(калория)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Что необходимо для работы тепловых двигателей?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(топливо)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Что происходит с горючей смесью в конце такта сжатия в ДВС?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(сгорание)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Одна из составных частей блок-схемы теплового двигателя?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(нагреватель)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Как называется второй такт в двигателе внутреннего сгорания?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(сжатие)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Кто в нашей работе с вами МОЛОДЕЦ?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243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Вопросы к кроссворду.</a:t>
            </a:r>
            <a:endParaRPr lang="ru-RU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Актуальность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sk12.ru/wp-content/uploads/2017/01/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k12.ru/wp-content/uploads/2017/01/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sk12.ru/wp-content/uploads/2017/01/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s://sk12.ru/wp-content/uploads/2017/01/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0" name="Picture 10" descr="http://risovach.ru/upload/2016/06/generator/ekologiya_116102435_orig_.jpg"/>
          <p:cNvPicPr>
            <a:picLocks noChangeAspect="1" noChangeArrowheads="1"/>
          </p:cNvPicPr>
          <p:nvPr/>
        </p:nvPicPr>
        <p:blipFill>
          <a:blip r:embed="rId2"/>
          <a:srcRect l="3436" t="922" r="343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0972" name="AutoShape 12" descr="https://sk12.ru/wp-content/uploads/2017/01/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794" y="5857892"/>
            <a:ext cx="5352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Указом Президента РФ от 05.01.2016 года №7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2017 год объявлен годом ЭКОЛОГИИ.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fs00.infourok.ru/images/doc/221/12366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3866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 15 марта по 10 мая во всех городах и регионах России будет проходить Всероссийский экологический урок «СДЕЛАЕМ ВМЕСТЕ!»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Акция является Федеральным партийным проектом Всероссийской политической партии «ЕДИНАЯ РОССИЯ», проводимым совместно с Общественным движением «Сделаем вместе»,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Коммуникационной группой Insiders,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Неправительственным Фондом имени В.И. Вернадского,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Всероссийским обществом охраны природы,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Общероссийской общественной организацией Общество «Знание» и Росприроднадзором.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ttp://doit-together.ru/bitrix/templates/main/files/images/content/lo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14422"/>
            <a:ext cx="1266826" cy="1685523"/>
          </a:xfrm>
          <a:prstGeom prst="roundRect">
            <a:avLst/>
          </a:prstGeom>
          <a:noFill/>
        </p:spPr>
      </p:pic>
      <p:pic>
        <p:nvPicPr>
          <p:cNvPr id="7" name="Picture 2" descr="http://www.festinato.ru/userfiles/news/large/9130_delo-o-bankrotstve-vseross.jpeg"/>
          <p:cNvPicPr>
            <a:picLocks noChangeAspect="1" noChangeArrowheads="1"/>
          </p:cNvPicPr>
          <p:nvPr/>
        </p:nvPicPr>
        <p:blipFill>
          <a:blip r:embed="rId3" cstate="print"/>
          <a:srcRect l="2273" t="2193" r="2273" b="2193"/>
          <a:stretch>
            <a:fillRect/>
          </a:stretch>
        </p:blipFill>
        <p:spPr bwMode="auto">
          <a:xfrm>
            <a:off x="285720" y="1214422"/>
            <a:ext cx="1510863" cy="1571046"/>
          </a:xfrm>
          <a:prstGeom prst="ellipse">
            <a:avLst/>
          </a:prstGeom>
          <a:noFill/>
        </p:spPr>
      </p:pic>
      <p:pic>
        <p:nvPicPr>
          <p:cNvPr id="8" name="Picture 4" descr="http://ulkul.ru/upload/resize_cache/iblock/ea3/268_198_2/ea38492c001ac50250722f08d7af5ac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285860"/>
            <a:ext cx="1933878" cy="1428760"/>
          </a:xfrm>
          <a:prstGeom prst="ellipse">
            <a:avLst/>
          </a:prstGeom>
          <a:noFill/>
        </p:spPr>
      </p:pic>
      <p:pic>
        <p:nvPicPr>
          <p:cNvPr id="10" name="Picture 2" descr="http://www.grozny-inform.ru/LoadedImages/2012/03/26/rosprirodnadzor_2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142984"/>
            <a:ext cx="1798083" cy="1762122"/>
          </a:xfrm>
          <a:prstGeom prst="ellipse">
            <a:avLst/>
          </a:prstGeom>
          <a:noFill/>
        </p:spPr>
      </p:pic>
      <p:pic>
        <p:nvPicPr>
          <p:cNvPr id="11" name="Picture 4" descr="http://www.communicators.ru/thumbs/5/1244457279_5b96f37a007c83f92066e1c97c8171fa_rp290x160_ofs0x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786430"/>
            <a:ext cx="3237031" cy="1071570"/>
          </a:xfrm>
          <a:prstGeom prst="ellipse">
            <a:avLst/>
          </a:prstGeom>
          <a:noFill/>
        </p:spPr>
      </p:pic>
      <p:pic>
        <p:nvPicPr>
          <p:cNvPr id="13" name="Picture 8" descr="http://gov.mari.ru/debzn/news/Fond_Vernad_108x103.gif"/>
          <p:cNvPicPr>
            <a:picLocks noChangeAspect="1" noChangeArrowheads="1"/>
          </p:cNvPicPr>
          <p:nvPr/>
        </p:nvPicPr>
        <p:blipFill>
          <a:blip r:embed="rId7"/>
          <a:srcRect l="6999" t="7339" r="6999" b="3669"/>
          <a:stretch>
            <a:fillRect/>
          </a:stretch>
        </p:blipFill>
        <p:spPr bwMode="auto">
          <a:xfrm>
            <a:off x="7500958" y="1222911"/>
            <a:ext cx="1428760" cy="1372169"/>
          </a:xfrm>
          <a:prstGeom prst="ellipse">
            <a:avLst/>
          </a:prstGeom>
          <a:noFill/>
        </p:spPr>
      </p:pic>
      <p:pic>
        <p:nvPicPr>
          <p:cNvPr id="14" name="Picture 6" descr="http://doit-together.ru/bitrix/templates/main/files/images/content/logo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5522790"/>
            <a:ext cx="1785950" cy="133521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dok.opredelim.com/pars_docs/refs/20/19620/img13.jpg"/>
          <p:cNvPicPr>
            <a:picLocks noChangeAspect="1" noChangeArrowheads="1"/>
          </p:cNvPicPr>
          <p:nvPr/>
        </p:nvPicPr>
        <p:blipFill>
          <a:blip r:embed="rId2"/>
          <a:srcRect l="8976" t="9449" r="10394" b="8819"/>
          <a:stretch>
            <a:fillRect/>
          </a:stretch>
        </p:blipFill>
        <p:spPr bwMode="auto">
          <a:xfrm>
            <a:off x="0" y="0"/>
            <a:ext cx="916074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14884"/>
            <a:ext cx="46434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bg1"/>
                </a:solidFill>
              </a:rPr>
              <a:t>Экологический урок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«Тепловые двигатели и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охрана окружающей среды»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" name="Picture 6" descr="56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28934"/>
            <a:ext cx="2143140" cy="203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Цели  экологического урока </a:t>
            </a:r>
          </a:p>
          <a:p>
            <a:pPr algn="ctr"/>
            <a:r>
              <a:rPr lang="ru-RU" sz="3600" dirty="0" smtClean="0"/>
              <a:t>«Тепловые двигатели и охрана окружающей среды», проводимого в рамках Акции «Всероссийский экологический урок </a:t>
            </a:r>
            <a:r>
              <a:rPr lang="ru-RU" sz="3600" b="1" dirty="0" smtClean="0">
                <a:solidFill>
                  <a:srgbClr val="C00000"/>
                </a:solidFill>
              </a:rPr>
              <a:t>«СДЕЛАЕМ ВМЕСТЕ!» </a:t>
            </a:r>
            <a:r>
              <a:rPr lang="ru-RU" sz="36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экологическое просвещение детей, подростков </a:t>
            </a:r>
          </a:p>
          <a:p>
            <a:r>
              <a:rPr lang="ru-RU" sz="3200" dirty="0" smtClean="0"/>
              <a:t>    и молодежи;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формирование в них ответственности  за  </a:t>
            </a:r>
          </a:p>
          <a:p>
            <a:r>
              <a:rPr lang="ru-RU" sz="3200" dirty="0" smtClean="0"/>
              <a:t>    окружающий мир;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 вовлечение подрастающего поколения в защиту</a:t>
            </a:r>
          </a:p>
          <a:p>
            <a:r>
              <a:rPr lang="ru-RU" sz="3200" dirty="0" smtClean="0"/>
              <a:t>     и поддержку  окружающей среды. </a:t>
            </a: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http://doit-together.ru/bitrix/templates/main/files/images/content/log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357802"/>
            <a:ext cx="2102188" cy="1500198"/>
          </a:xfrm>
          <a:prstGeom prst="ellipse">
            <a:avLst/>
          </a:prstGeom>
          <a:noFill/>
        </p:spPr>
      </p:pic>
      <p:pic>
        <p:nvPicPr>
          <p:cNvPr id="5" name="Picture 12" descr="http://www.creativestockphoto.com/wp-content/uploads/2014/09/images-of-our-earth.jpg"/>
          <p:cNvPicPr>
            <a:picLocks noChangeAspect="1" noChangeArrowheads="1"/>
          </p:cNvPicPr>
          <p:nvPr/>
        </p:nvPicPr>
        <p:blipFill>
          <a:blip r:embed="rId3" cstate="print"/>
          <a:srcRect l="14863" t="7581" r="3963"/>
          <a:stretch>
            <a:fillRect/>
          </a:stretch>
        </p:blipFill>
        <p:spPr bwMode="auto">
          <a:xfrm>
            <a:off x="428596" y="5786454"/>
            <a:ext cx="1643074" cy="122255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Партнеры Акции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8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своей жизни мы постоянно встречаемся с разнообразными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двигателями.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Они приводят в движение автомобили, самолеты, трактора,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корабли и железнодорожные локомотивы.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Электрический ток вырабатывается преимущественно с помощью тепловых машин. Именно появление и развитие тепловых машин  способствовало быстрому развитию промышленности в XVIII—XX вв, научно-техничекому прогрессу,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который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внес нарушения в многочисленные природные взаимодействия.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probpan.ru/wp-content/uploads/2016/07/ustrojstvo-avtomobilja1-1024x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2571744"/>
            <a:ext cx="2921426" cy="1785950"/>
          </a:xfrm>
          <a:prstGeom prst="roundRect">
            <a:avLst/>
          </a:prstGeom>
          <a:noFill/>
        </p:spPr>
      </p:pic>
      <p:pic>
        <p:nvPicPr>
          <p:cNvPr id="29700" name="Picture 4" descr="http://www.rcmotors.ru/upload/products/1/13875/images/sources/1181057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643446"/>
            <a:ext cx="2786082" cy="2089562"/>
          </a:xfrm>
          <a:prstGeom prst="roundRect">
            <a:avLst/>
          </a:prstGeom>
          <a:noFill/>
        </p:spPr>
      </p:pic>
      <p:pic>
        <p:nvPicPr>
          <p:cNvPr id="29702" name="Picture 6" descr="https://xn--e1ajppr.xn--80asehdb/Volgograd/20160123233324895_small2.ph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571744"/>
            <a:ext cx="2357454" cy="1885963"/>
          </a:xfrm>
          <a:prstGeom prst="roundRect">
            <a:avLst/>
          </a:prstGeom>
          <a:noFill/>
        </p:spPr>
      </p:pic>
      <p:pic>
        <p:nvPicPr>
          <p:cNvPr id="29704" name="Picture 8" descr="http://topsamoe.ru/wp-content/uploads/2016/02/konteynerovoz-Emma-Maersk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42852"/>
            <a:ext cx="1714291" cy="1071017"/>
          </a:xfrm>
          <a:prstGeom prst="roundRect">
            <a:avLst/>
          </a:prstGeom>
          <a:noFill/>
        </p:spPr>
      </p:pic>
      <p:pic>
        <p:nvPicPr>
          <p:cNvPr id="29706" name="Picture 10" descr="http://litceysel.ru/amda/%D0%98%D1%81%D1%82%D0%BE%D1%80%D0%B8%D1%8F+%D1%80%D0%BE%D1%81%D1%81%D0%B8%D0%B9%D1%81%D0%BA%D0%B8%D1%85+%D0%B6%D0%B5%D0%BB%D0%B5%D0%B7%D0%BD%D1%8B%D1%85+%D0%B4%D0%BE%D1%80%D0%BE%D0%B3a/199235_html_4c30684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643446"/>
            <a:ext cx="3030668" cy="2000240"/>
          </a:xfrm>
          <a:prstGeom prst="roundRect">
            <a:avLst/>
          </a:prstGeom>
          <a:noFill/>
        </p:spPr>
      </p:pic>
      <p:pic>
        <p:nvPicPr>
          <p:cNvPr id="9" name="Рисунок 8" descr="http://www.zwalls.ru/pic/201310/2880x1800/zwalls.ru-2627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428868"/>
            <a:ext cx="2928958" cy="21431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orld.lib.ru/img/r/ruppert_m_l/kohlkopie/kraftwerk-weisweiler-luftbild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500570"/>
            <a:ext cx="2714644" cy="217207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972</Words>
  <PresentationFormat>Экран (4:3)</PresentationFormat>
  <Paragraphs>245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Борчаева</dc:creator>
  <cp:lastModifiedBy>Борчаева</cp:lastModifiedBy>
  <cp:revision>85</cp:revision>
  <dcterms:created xsi:type="dcterms:W3CDTF">2017-03-23T05:17:29Z</dcterms:created>
  <dcterms:modified xsi:type="dcterms:W3CDTF">2017-04-05T09:24:43Z</dcterms:modified>
</cp:coreProperties>
</file>